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9" r:id="rId2"/>
    <p:sldId id="263" r:id="rId3"/>
    <p:sldId id="260" r:id="rId4"/>
    <p:sldId id="328" r:id="rId5"/>
    <p:sldId id="264" r:id="rId6"/>
    <p:sldId id="261" r:id="rId7"/>
    <p:sldId id="301" r:id="rId8"/>
    <p:sldId id="304" r:id="rId9"/>
    <p:sldId id="306" r:id="rId10"/>
    <p:sldId id="305" r:id="rId11"/>
    <p:sldId id="303" r:id="rId12"/>
    <p:sldId id="302" r:id="rId13"/>
    <p:sldId id="327" r:id="rId14"/>
    <p:sldId id="344" r:id="rId15"/>
    <p:sldId id="262" r:id="rId16"/>
    <p:sldId id="295" r:id="rId17"/>
    <p:sldId id="296" r:id="rId18"/>
    <p:sldId id="329" r:id="rId19"/>
    <p:sldId id="330" r:id="rId20"/>
    <p:sldId id="320" r:id="rId21"/>
    <p:sldId id="297" r:id="rId22"/>
    <p:sldId id="326" r:id="rId23"/>
    <p:sldId id="298" r:id="rId24"/>
    <p:sldId id="299" r:id="rId25"/>
    <p:sldId id="339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434" autoAdjust="0"/>
  </p:normalViewPr>
  <p:slideViewPr>
    <p:cSldViewPr>
      <p:cViewPr varScale="1">
        <p:scale>
          <a:sx n="69" d="100"/>
          <a:sy n="69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64477-C99F-42BC-B2E3-D5D694C91624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F8258-4DF9-4896-9678-11DAFC7D2A5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349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8258-4DF9-4896-9678-11DAFC7D2A51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0215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8258-4DF9-4896-9678-11DAFC7D2A51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3564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8258-4DF9-4896-9678-11DAFC7D2A51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9243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8258-4DF9-4896-9678-11DAFC7D2A51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5559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8258-4DF9-4896-9678-11DAFC7D2A51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558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8258-4DF9-4896-9678-11DAFC7D2A51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8158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8258-4DF9-4896-9678-11DAFC7D2A51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922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F8258-4DF9-4896-9678-11DAFC7D2A51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82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950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453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7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425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876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854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9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989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0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07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764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EC25-16EF-43C4-83DA-23495DB55C68}" type="datetimeFigureOut">
              <a:rPr lang="pt-BR" smtClean="0"/>
              <a:pPr/>
              <a:t>16/07/2015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177E-0C55-4CEC-9706-33BE2B7521C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030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.bin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7" y="188640"/>
            <a:ext cx="8976249" cy="6480720"/>
          </a:xfrm>
          <a:prstGeom prst="rect">
            <a:avLst/>
          </a:prstGeom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6567">
            <a:off x="3539102" y="165859"/>
            <a:ext cx="1139183" cy="56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3284">
            <a:off x="834551" y="150239"/>
            <a:ext cx="2014114" cy="1566980"/>
          </a:xfrm>
          <a:prstGeom prst="rect">
            <a:avLst/>
          </a:prstGeom>
        </p:spPr>
      </p:pic>
      <p:sp>
        <p:nvSpPr>
          <p:cNvPr id="19" name="Retângulo 18"/>
          <p:cNvSpPr/>
          <p:nvPr/>
        </p:nvSpPr>
        <p:spPr>
          <a:xfrm flipV="1">
            <a:off x="10456" y="3533179"/>
            <a:ext cx="9144000" cy="144016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-1" y="3677195"/>
            <a:ext cx="9101139" cy="3208189"/>
          </a:xfrm>
          <a:prstGeom prst="rect">
            <a:avLst/>
          </a:prstGeom>
          <a:gradFill flip="none" rotWithShape="1">
            <a:gsLst>
              <a:gs pos="55000">
                <a:srgbClr val="A0A0A0">
                  <a:alpha val="81000"/>
                </a:srgbClr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0669">
            <a:off x="1112120" y="612188"/>
            <a:ext cx="7225100" cy="3022421"/>
          </a:xfrm>
          <a:prstGeom prst="rect">
            <a:avLst/>
          </a:prstGeom>
          <a:solidFill>
            <a:srgbClr val="FFFFFF">
              <a:shade val="85000"/>
            </a:srgbClr>
          </a:solidFill>
          <a:ln w="1397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2" name="CaixaDeTexto 21"/>
          <p:cNvSpPr txBox="1"/>
          <p:nvPr/>
        </p:nvSpPr>
        <p:spPr>
          <a:xfrm>
            <a:off x="179512" y="4263479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Reações químicas</a:t>
            </a:r>
            <a:endParaRPr lang="pt-BR" sz="4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4267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16" y="-13668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Importante!</a:t>
            </a:r>
            <a:endParaRPr lang="pt-BR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10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1" name="Rectangle 3"/>
          <p:cNvSpPr>
            <a:spLocks noGrp="1" noChangeArrowheads="1"/>
          </p:cNvSpPr>
          <p:nvPr/>
        </p:nvSpPr>
        <p:spPr bwMode="auto">
          <a:xfrm>
            <a:off x="38100" y="1268760"/>
            <a:ext cx="9067800" cy="467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Devemos lembrar que para ajustar uma equação química usamos unicamente os coeficientes.</a:t>
            </a:r>
          </a:p>
          <a:p>
            <a:pPr algn="ctr"/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Os coeficientes usados no balanceamento de uma equação química devem ser sempre os menores números inteiros possíveis.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2737" y="-27385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sz="4400" b="1" dirty="0">
                <a:latin typeface="Arial" charset="0"/>
              </a:rPr>
              <a:t>Balanceamento por Tentativa:</a:t>
            </a: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11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43669" y="1268760"/>
            <a:ext cx="8856662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Muitas equações podem ser balanceadas por tentativa</a:t>
            </a:r>
            <a:r>
              <a:rPr lang="pt-BR" dirty="0">
                <a:latin typeface="Arial" charset="0"/>
              </a:rPr>
              <a:t>.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3855" y="1995055"/>
            <a:ext cx="8986476" cy="201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Exemplo: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 butano 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pt-BR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="1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é um dos ingrediente do gás natural. Ele queima na presença de oxigênio (O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) para formar dióxido de carbono (CO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) e água (H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O). Para montarmos a equação balanceada para esta reação, primeiro devemos escrever a equação principal. </a:t>
            </a:r>
          </a:p>
        </p:txBody>
      </p:sp>
      <p:grpSp>
        <p:nvGrpSpPr>
          <p:cNvPr id="26" name="Grupo 25"/>
          <p:cNvGrpSpPr>
            <a:grpSpLocks/>
          </p:cNvGrpSpPr>
          <p:nvPr/>
        </p:nvGrpSpPr>
        <p:grpSpPr bwMode="auto">
          <a:xfrm rot="10800000" flipV="1">
            <a:off x="1483780" y="4252719"/>
            <a:ext cx="5148610" cy="452496"/>
            <a:chOff x="1619672" y="1923384"/>
            <a:chExt cx="5400600" cy="505129"/>
          </a:xfrm>
        </p:grpSpPr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1619672" y="1923384"/>
              <a:ext cx="5400600" cy="505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50000"/>
                </a:spcBef>
              </a:pP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10(g)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+  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                CO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+  H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(l)</a:t>
              </a:r>
              <a:endParaRPr lang="pt-BR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Conector de seta reta 30"/>
            <p:cNvCxnSpPr/>
            <p:nvPr/>
          </p:nvCxnSpPr>
          <p:spPr>
            <a:xfrm>
              <a:off x="3921515" y="2206953"/>
              <a:ext cx="64769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34938" y="4869160"/>
            <a:ext cx="8856662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Iniciar com a fórmula que tem o maior número de átomos ou maior número de elementos diferentes.</a:t>
            </a:r>
          </a:p>
        </p:txBody>
      </p: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Balanceamento por tentativas: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86412" y="6444666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12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053859" y="6501110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-27147" y="-84648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26" name="Grupo 25"/>
          <p:cNvGrpSpPr>
            <a:grpSpLocks/>
          </p:cNvGrpSpPr>
          <p:nvPr/>
        </p:nvGrpSpPr>
        <p:grpSpPr bwMode="auto">
          <a:xfrm>
            <a:off x="639245" y="1235970"/>
            <a:ext cx="6846530" cy="452496"/>
            <a:chOff x="2012966" y="1968456"/>
            <a:chExt cx="4069704" cy="639677"/>
          </a:xfrm>
        </p:grpSpPr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2012966" y="1968456"/>
              <a:ext cx="4069704" cy="6396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50000"/>
                </a:spcBef>
              </a:pP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10(g)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+  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                   4 CO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+  5H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(l)</a:t>
              </a:r>
              <a:endParaRPr lang="pt-BR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Conector de seta reta 30"/>
            <p:cNvCxnSpPr/>
            <p:nvPr/>
          </p:nvCxnSpPr>
          <p:spPr>
            <a:xfrm>
              <a:off x="3623019" y="2281827"/>
              <a:ext cx="706301" cy="332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80328" y="1988840"/>
            <a:ext cx="8856662" cy="10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Os átomos de Oxigênio são os únicos que não estão balanceados a esquerda da equação.</a:t>
            </a:r>
          </a:p>
        </p:txBody>
      </p:sp>
      <p:grpSp>
        <p:nvGrpSpPr>
          <p:cNvPr id="34" name="Grupo 33"/>
          <p:cNvGrpSpPr>
            <a:grpSpLocks/>
          </p:cNvGrpSpPr>
          <p:nvPr/>
        </p:nvGrpSpPr>
        <p:grpSpPr bwMode="auto">
          <a:xfrm>
            <a:off x="1174750" y="4992441"/>
            <a:ext cx="6264275" cy="452496"/>
            <a:chOff x="2059084" y="1968456"/>
            <a:chExt cx="4069704" cy="904980"/>
          </a:xfrm>
        </p:grpSpPr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2059084" y="1968456"/>
              <a:ext cx="4069704" cy="904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50000"/>
                </a:spcBef>
              </a:pP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10(g)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+  13/2 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                4 CO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2(g)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  +  5 H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pt-BR" sz="2000" b="1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pt-BR" sz="2000" b="1" baseline="-25000" dirty="0">
                  <a:latin typeface="Times New Roman" pitchFamily="18" charset="0"/>
                  <a:cs typeface="Times New Roman" pitchFamily="18" charset="0"/>
                </a:rPr>
                <a:t>(l)</a:t>
              </a:r>
              <a:endParaRPr lang="pt-BR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6" name="Conector de seta reta 35"/>
            <p:cNvCxnSpPr/>
            <p:nvPr/>
          </p:nvCxnSpPr>
          <p:spPr>
            <a:xfrm>
              <a:off x="3921701" y="2470099"/>
              <a:ext cx="46101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9276" y="3879345"/>
            <a:ext cx="8856662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Para remover a fração basta multiplicar todos os coeficientes estequiométricos por 2.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1475582" y="3202781"/>
            <a:ext cx="61928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pt-BR" b="1">
                <a:latin typeface="Arial" charset="0"/>
              </a:rPr>
              <a:t>2 </a:t>
            </a:r>
            <a:r>
              <a:rPr lang="pt-BR">
                <a:latin typeface="Arial" charset="0"/>
              </a:rPr>
              <a:t>C</a:t>
            </a:r>
            <a:r>
              <a:rPr lang="pt-BR" baseline="-25000">
                <a:latin typeface="Arial" charset="0"/>
              </a:rPr>
              <a:t>4</a:t>
            </a:r>
            <a:r>
              <a:rPr lang="pt-BR">
                <a:latin typeface="Arial" charset="0"/>
              </a:rPr>
              <a:t>H</a:t>
            </a:r>
            <a:r>
              <a:rPr lang="pt-BR" baseline="-25000">
                <a:latin typeface="Arial" charset="0"/>
              </a:rPr>
              <a:t>10(g)</a:t>
            </a:r>
            <a:r>
              <a:rPr lang="pt-BR">
                <a:latin typeface="Arial" charset="0"/>
              </a:rPr>
              <a:t>  +  </a:t>
            </a:r>
            <a:r>
              <a:rPr lang="pt-BR" b="1">
                <a:latin typeface="Arial" charset="0"/>
              </a:rPr>
              <a:t>13</a:t>
            </a:r>
            <a:r>
              <a:rPr lang="pt-BR">
                <a:latin typeface="Arial" charset="0"/>
              </a:rPr>
              <a:t> O</a:t>
            </a:r>
            <a:r>
              <a:rPr lang="pt-BR" baseline="-25000">
                <a:latin typeface="Arial" charset="0"/>
              </a:rPr>
              <a:t>2(g)</a:t>
            </a:r>
            <a:r>
              <a:rPr lang="pt-BR">
                <a:latin typeface="Arial" charset="0"/>
              </a:rPr>
              <a:t>                  </a:t>
            </a:r>
            <a:r>
              <a:rPr lang="pt-BR" b="1">
                <a:latin typeface="Arial" charset="0"/>
              </a:rPr>
              <a:t>8 </a:t>
            </a:r>
            <a:r>
              <a:rPr lang="pt-BR">
                <a:latin typeface="Arial" charset="0"/>
              </a:rPr>
              <a:t>CO</a:t>
            </a:r>
            <a:r>
              <a:rPr lang="pt-BR" baseline="-25000">
                <a:latin typeface="Arial" charset="0"/>
              </a:rPr>
              <a:t>2(g)</a:t>
            </a:r>
            <a:r>
              <a:rPr lang="pt-BR">
                <a:latin typeface="Arial" charset="0"/>
              </a:rPr>
              <a:t>  +  </a:t>
            </a:r>
            <a:r>
              <a:rPr lang="pt-BR" b="1">
                <a:latin typeface="Arial" charset="0"/>
              </a:rPr>
              <a:t>10 </a:t>
            </a:r>
            <a:r>
              <a:rPr lang="pt-BR">
                <a:latin typeface="Arial" charset="0"/>
              </a:rPr>
              <a:t>H</a:t>
            </a:r>
            <a:r>
              <a:rPr lang="pt-BR" baseline="-25000">
                <a:latin typeface="Arial" charset="0"/>
              </a:rPr>
              <a:t>2</a:t>
            </a:r>
            <a:r>
              <a:rPr lang="pt-BR">
                <a:latin typeface="Arial" charset="0"/>
              </a:rPr>
              <a:t>O</a:t>
            </a:r>
            <a:r>
              <a:rPr lang="pt-BR" baseline="-25000">
                <a:latin typeface="Arial" charset="0"/>
              </a:rPr>
              <a:t>(l)</a:t>
            </a:r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4486"/>
            <a:ext cx="9144000" cy="1069768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endParaRPr 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097" y="19086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4" name="Grupo 23"/>
          <p:cNvGrpSpPr/>
          <p:nvPr/>
        </p:nvGrpSpPr>
        <p:grpSpPr>
          <a:xfrm>
            <a:off x="86412" y="6444666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13</a:t>
              </a:r>
              <a:endParaRPr lang="pt-BR" sz="1400" dirty="0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98356"/>
            <a:ext cx="86992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43200"/>
            <a:ext cx="8483201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06" y="4010024"/>
            <a:ext cx="8635059" cy="57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76" y="4955591"/>
            <a:ext cx="8200741" cy="921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1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703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7" name="CaixaDeTexto 6"/>
          <p:cNvSpPr txBox="1"/>
          <p:nvPr/>
        </p:nvSpPr>
        <p:spPr>
          <a:xfrm>
            <a:off x="86412" y="6444666"/>
            <a:ext cx="1336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Page    14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516216" y="6501110"/>
            <a:ext cx="2170583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3"/>
            <a:ext cx="8474108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401783" y="3350202"/>
            <a:ext cx="8354290" cy="1390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2000" kern="10" dirty="0">
                <a:gradFill rotWithShape="0">
                  <a:gsLst>
                    <a:gs pos="0">
                      <a:schemeClr val="accent2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cs typeface="Times New Roman" pitchFamily="18" charset="0"/>
              </a:rPr>
              <a:t>Observe que a quantidade de átomos</a:t>
            </a:r>
          </a:p>
          <a:p>
            <a:r>
              <a:rPr lang="pt-BR" sz="2000" kern="10" dirty="0">
                <a:gradFill rotWithShape="0">
                  <a:gsLst>
                    <a:gs pos="0">
                      <a:schemeClr val="accent2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cs typeface="Times New Roman" pitchFamily="18" charset="0"/>
              </a:rPr>
              <a:t>é a mesma nos dois lados da equação!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013176"/>
            <a:ext cx="8399463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6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Reações químicas</a:t>
            </a:r>
            <a:endParaRPr lang="pt-B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18" name="Grupo 17"/>
          <p:cNvGrpSpPr/>
          <p:nvPr/>
        </p:nvGrpSpPr>
        <p:grpSpPr>
          <a:xfrm>
            <a:off x="0" y="6510517"/>
            <a:ext cx="1336881" cy="307777"/>
            <a:chOff x="176096" y="6426779"/>
            <a:chExt cx="1336881" cy="307777"/>
          </a:xfrm>
        </p:grpSpPr>
        <p:sp>
          <p:nvSpPr>
            <p:cNvPr id="19" name="CaixaDeTexto 18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15</a:t>
              </a:r>
              <a:endParaRPr lang="pt-BR" sz="1400" dirty="0"/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179512" y="1484784"/>
            <a:ext cx="8507288" cy="864096"/>
          </a:xfrm>
          <a:prstGeom prst="wedgeRectCallout">
            <a:avLst>
              <a:gd name="adj1" fmla="val 32213"/>
              <a:gd name="adj2" fmla="val 154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pt-BR" sz="3200" i="1" u="sng" dirty="0">
                <a:latin typeface="Verdana" pitchFamily="34" charset="0"/>
              </a:rPr>
              <a:t>Como saber se uma reação ocorreu?</a:t>
            </a:r>
          </a:p>
        </p:txBody>
      </p:sp>
      <p:sp>
        <p:nvSpPr>
          <p:cNvPr id="2" name="Retângulo 1"/>
          <p:cNvSpPr/>
          <p:nvPr/>
        </p:nvSpPr>
        <p:spPr>
          <a:xfrm>
            <a:off x="179511" y="3241964"/>
            <a:ext cx="695557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Mudança de cor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   Formação de gases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   Formação de sólidos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   Alteração de temperatura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742505"/>
              </p:ext>
            </p:extLst>
          </p:nvPr>
        </p:nvGraphicFramePr>
        <p:xfrm>
          <a:off x="6659058" y="3341977"/>
          <a:ext cx="179863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Imagem de Bitmap" r:id="rId5" imgW="914286" imgH="1200318" progId="Paint.Picture">
                  <p:embed/>
                </p:oleObj>
              </mc:Choice>
              <mc:Fallback>
                <p:oleObj name="Imagem de Bitmap" r:id="rId5" imgW="914286" imgH="120031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058" y="3341977"/>
                        <a:ext cx="1798638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0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Reações químicas</a:t>
            </a: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696912" y="6457556"/>
            <a:ext cx="1336881" cy="307777"/>
            <a:chOff x="104423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04423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</a:t>
              </a:r>
              <a:r>
                <a:rPr lang="pt-BR" sz="1400" dirty="0"/>
                <a:t> </a:t>
              </a:r>
              <a:r>
                <a:rPr lang="pt-BR" sz="1400" dirty="0" smtClean="0"/>
                <a:t>  16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1" name="Retângulo 20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23528" y="1675606"/>
            <a:ext cx="8640960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u="sng" dirty="0">
                <a:solidFill>
                  <a:srgbClr val="F63E6A"/>
                </a:solidFill>
                <a:latin typeface="Times New Roman" pitchFamily="18" charset="0"/>
                <a:cs typeface="Times New Roman" pitchFamily="18" charset="0"/>
              </a:rPr>
              <a:t>Principais reações químicas</a:t>
            </a: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–Digestão, leite,vinho,ferrugem,cozinha...</a:t>
            </a:r>
          </a:p>
          <a:p>
            <a:pPr algn="ctr">
              <a:spcBef>
                <a:spcPct val="50000"/>
              </a:spcBef>
            </a:pPr>
            <a:endParaRPr lang="pt-BR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u="sng" dirty="0">
                <a:latin typeface="Times New Roman" pitchFamily="18" charset="0"/>
                <a:cs typeface="Times New Roman" pitchFamily="18" charset="0"/>
              </a:rPr>
              <a:t>Principais fenômenos físicos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– Mudanças de estados físicos -</a:t>
            </a:r>
          </a:p>
        </p:txBody>
      </p: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1507"/>
            <a:ext cx="8987348" cy="1439066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07575" y="64376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17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06902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37" name="Grupo 36"/>
          <p:cNvGrpSpPr/>
          <p:nvPr/>
        </p:nvGrpSpPr>
        <p:grpSpPr>
          <a:xfrm>
            <a:off x="58998" y="0"/>
            <a:ext cx="9146858" cy="6912768"/>
            <a:chOff x="0" y="-27384"/>
            <a:chExt cx="9146858" cy="6912768"/>
          </a:xfrm>
        </p:grpSpPr>
        <p:sp>
          <p:nvSpPr>
            <p:cNvPr id="38" name="Retângulo 37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4800" y="334168"/>
            <a:ext cx="8534400" cy="5755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cs typeface="Times New Roman" pitchFamily="18" charset="0"/>
              </a:rPr>
              <a:t>  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               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  </a:t>
            </a:r>
            <a:r>
              <a:rPr lang="pt-BR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Reações químicas</a:t>
            </a:r>
          </a:p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    </a:t>
            </a:r>
            <a:r>
              <a:rPr lang="pt-BR" sz="3200" dirty="0" smtClean="0">
                <a:latin typeface="Verdana" pitchFamily="34" charset="0"/>
                <a:cs typeface="Times New Roman" pitchFamily="18" charset="0"/>
              </a:rPr>
              <a:t>                    </a:t>
            </a:r>
            <a:endParaRPr lang="pt-BR" sz="3200" dirty="0">
              <a:latin typeface="Verdan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    </a:t>
            </a:r>
            <a:r>
              <a:rPr lang="pt-BR" sz="3200" i="1" dirty="0" smtClean="0">
                <a:latin typeface="Verdana" pitchFamily="34" charset="0"/>
                <a:cs typeface="Times New Roman" pitchFamily="18" charset="0"/>
              </a:rPr>
              <a:t>1.</a:t>
            </a:r>
            <a:r>
              <a:rPr lang="pt-BR" sz="3200" i="1" u="sng" dirty="0" smtClean="0">
                <a:solidFill>
                  <a:srgbClr val="F63E6A"/>
                </a:solidFill>
                <a:latin typeface="Verdana" pitchFamily="34" charset="0"/>
                <a:cs typeface="Times New Roman" pitchFamily="18" charset="0"/>
              </a:rPr>
              <a:t>Síntese </a:t>
            </a:r>
            <a:endParaRPr lang="pt-BR" sz="3200" dirty="0">
              <a:solidFill>
                <a:srgbClr val="F63E6A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    2 ou + reagentes </a:t>
            </a:r>
            <a:r>
              <a:rPr lang="pt-BR" sz="3200" dirty="0">
                <a:latin typeface="Verdana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1 só produto</a:t>
            </a:r>
          </a:p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       A + B </a:t>
            </a:r>
            <a:r>
              <a:rPr lang="pt-BR" sz="3200" dirty="0">
                <a:latin typeface="Verdana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AB    ,    S + O</a:t>
            </a:r>
            <a:r>
              <a:rPr lang="pt-BR" sz="3200" baseline="-30000" dirty="0">
                <a:latin typeface="Verdana" pitchFamily="34" charset="0"/>
                <a:cs typeface="Times New Roman" pitchFamily="18" charset="0"/>
              </a:rPr>
              <a:t>2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pt-BR" sz="3200" dirty="0">
                <a:latin typeface="Verdana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SO</a:t>
            </a:r>
            <a:r>
              <a:rPr lang="pt-BR" sz="3200" baseline="-30000" dirty="0">
                <a:latin typeface="Verdana" pitchFamily="34" charset="0"/>
                <a:cs typeface="Times New Roman" pitchFamily="18" charset="0"/>
              </a:rPr>
              <a:t>2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3200" dirty="0" err="1">
                <a:latin typeface="Verdana" pitchFamily="34" charset="0"/>
                <a:cs typeface="Times New Roman" pitchFamily="18" charset="0"/>
              </a:rPr>
              <a:t>Obs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: Nesse tipo de reação pode ou não ocorrer oxidorredução . </a:t>
            </a:r>
            <a:r>
              <a:rPr lang="pt-BR" dirty="0"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502" y="-27856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4" name="Picture 3" descr="Reação de Adiçã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9628"/>
            <a:ext cx="7924800" cy="323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artaz - Exemplos de Reação de Adiçã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9000"/>
            <a:ext cx="691276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6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90487"/>
            <a:ext cx="9144000" cy="6677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                         </a:t>
            </a:r>
            <a:r>
              <a:rPr lang="pt-BR" sz="3200" i="1" dirty="0">
                <a:latin typeface="Verdana" pitchFamily="34" charset="0"/>
                <a:cs typeface="Times New Roman" pitchFamily="18" charset="0"/>
              </a:rPr>
              <a:t>2.</a:t>
            </a:r>
            <a:r>
              <a:rPr lang="pt-BR" sz="3200" i="1" u="sng" dirty="0">
                <a:solidFill>
                  <a:srgbClr val="F63E6A"/>
                </a:solidFill>
                <a:latin typeface="Verdana" pitchFamily="34" charset="0"/>
              </a:rPr>
              <a:t>Análise</a:t>
            </a:r>
            <a:r>
              <a:rPr lang="pt-BR" sz="3200" u="sng" dirty="0">
                <a:solidFill>
                  <a:srgbClr val="F63E6A"/>
                </a:solidFill>
                <a:latin typeface="Verdana" pitchFamily="34" charset="0"/>
              </a:rPr>
              <a:t> </a:t>
            </a:r>
            <a:endParaRPr lang="pt-BR" sz="3200" dirty="0">
              <a:solidFill>
                <a:srgbClr val="F63E6A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       1 produto </a:t>
            </a:r>
            <a:r>
              <a:rPr lang="pt-BR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2 ou + reagentes</a:t>
            </a:r>
          </a:p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     AB </a:t>
            </a:r>
            <a:r>
              <a:rPr lang="pt-BR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A+B  ,   CaCO</a:t>
            </a:r>
            <a:r>
              <a:rPr lang="pt-BR" sz="3200" baseline="-30000" dirty="0">
                <a:latin typeface="Verdana" pitchFamily="34" charset="0"/>
                <a:cs typeface="Times New Roman" pitchFamily="18" charset="0"/>
              </a:rPr>
              <a:t>3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pt-BR" sz="3200" dirty="0" err="1">
                <a:latin typeface="Verdana" pitchFamily="34" charset="0"/>
                <a:cs typeface="Times New Roman" pitchFamily="18" charset="0"/>
              </a:rPr>
              <a:t>CaO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+ CO</a:t>
            </a:r>
            <a:r>
              <a:rPr lang="pt-BR" sz="3200" baseline="-30000" dirty="0">
                <a:latin typeface="Verdana" pitchFamily="34" charset="0"/>
                <a:cs typeface="Times New Roman" pitchFamily="18" charset="0"/>
              </a:rPr>
              <a:t>2</a:t>
            </a:r>
            <a:endParaRPr lang="pt-BR" sz="3200" dirty="0"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baseline="-30000" dirty="0">
                <a:latin typeface="Verdana" pitchFamily="34" charset="0"/>
                <a:cs typeface="Times New Roman" pitchFamily="18" charset="0"/>
              </a:rPr>
              <a:t> </a:t>
            </a:r>
            <a:r>
              <a:rPr lang="pt-BR" sz="3200" u="sng" dirty="0">
                <a:latin typeface="Verdana" pitchFamily="34" charset="0"/>
                <a:cs typeface="Times New Roman" pitchFamily="18" charset="0"/>
              </a:rPr>
              <a:t>Há 3 tipos de análise , conforme o agente causador da reação</a:t>
            </a:r>
            <a:r>
              <a:rPr lang="pt-BR" sz="3200" i="1" dirty="0">
                <a:latin typeface="Verdana" pitchFamily="34" charset="0"/>
                <a:cs typeface="Times New Roman" pitchFamily="18" charset="0"/>
              </a:rPr>
              <a:t> .</a:t>
            </a:r>
          </a:p>
          <a:p>
            <a:pPr algn="ctr">
              <a:spcBef>
                <a:spcPct val="50000"/>
              </a:spcBef>
            </a:pPr>
            <a:r>
              <a:rPr lang="pt-BR" sz="3200" b="1" dirty="0">
                <a:solidFill>
                  <a:srgbClr val="F63E6A"/>
                </a:solidFill>
                <a:latin typeface="Verdana" pitchFamily="34" charset="0"/>
                <a:cs typeface="Times New Roman" pitchFamily="18" charset="0"/>
              </a:rPr>
              <a:t>Eletrólise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– Corrente elétrica </a:t>
            </a:r>
          </a:p>
          <a:p>
            <a:pPr algn="ctr">
              <a:spcBef>
                <a:spcPct val="50000"/>
              </a:spcBef>
            </a:pPr>
            <a:r>
              <a:rPr lang="pt-BR" sz="3200" b="1" dirty="0" err="1">
                <a:solidFill>
                  <a:srgbClr val="F63E6A"/>
                </a:solidFill>
                <a:latin typeface="Verdana" pitchFamily="34" charset="0"/>
                <a:cs typeface="Times New Roman" pitchFamily="18" charset="0"/>
              </a:rPr>
              <a:t>Fotólise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– Luz </a:t>
            </a:r>
          </a:p>
          <a:p>
            <a:pPr algn="ctr">
              <a:spcBef>
                <a:spcPct val="50000"/>
              </a:spcBef>
            </a:pPr>
            <a:r>
              <a:rPr lang="pt-BR" sz="3200" b="1" dirty="0">
                <a:solidFill>
                  <a:srgbClr val="F63E6A"/>
                </a:solidFill>
                <a:latin typeface="Verdana" pitchFamily="34" charset="0"/>
                <a:cs typeface="Times New Roman" pitchFamily="18" charset="0"/>
              </a:rPr>
              <a:t>Pirólise</a:t>
            </a:r>
            <a:r>
              <a:rPr lang="pt-BR" sz="3200" dirty="0">
                <a:solidFill>
                  <a:srgbClr val="F63E6A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- Aquecimento</a:t>
            </a: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 </a:t>
            </a:r>
            <a:r>
              <a:rPr lang="pt-BR" sz="3200" dirty="0" err="1">
                <a:latin typeface="Verdana" pitchFamily="34" charset="0"/>
                <a:cs typeface="Times New Roman" pitchFamily="18" charset="0"/>
              </a:rPr>
              <a:t>Obs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: Esse tipo de reação pode ocorrer c/ ou s/ oxidorredução .</a:t>
            </a:r>
            <a:endParaRPr lang="pt-BR" sz="3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17" name="Grupo 16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18" name="CaixaDeTexto 17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03</a:t>
              </a:r>
              <a:endParaRPr lang="pt-BR" sz="1400" dirty="0"/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6264188" y="6396002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2" name="AutoShape 2" descr="La presión aplicada sobre el émbolo se transmite con la misma intensidad y en todas las direcciones"/>
          <p:cNvSpPr>
            <a:spLocks noChangeAspect="1" noChangeArrowheads="1"/>
          </p:cNvSpPr>
          <p:nvPr/>
        </p:nvSpPr>
        <p:spPr bwMode="auto">
          <a:xfrm>
            <a:off x="155575" y="-1714500"/>
            <a:ext cx="2543175" cy="3581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1475656" y="1484784"/>
            <a:ext cx="590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pt-BR" sz="2400" dirty="0" smtClean="0">
              <a:solidFill>
                <a:schemeClr val="tx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7" name="Retângulo 26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9" name="Retângulo 28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31" name="CaixaDeTexto 30"/>
          <p:cNvSpPr txBox="1"/>
          <p:nvPr/>
        </p:nvSpPr>
        <p:spPr>
          <a:xfrm>
            <a:off x="24288" y="76200"/>
            <a:ext cx="80344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QUE É UMA REAÇÃO QUÍMICA?</a:t>
            </a:r>
          </a:p>
          <a:p>
            <a:pPr algn="ctr"/>
            <a:endParaRPr lang="pt-BR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8578" y="1268760"/>
            <a:ext cx="8951754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dirty="0">
                <a:latin typeface="Arial" charset="0"/>
              </a:rPr>
              <a:t>	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É processo de mudanças químicas, onde ocorre a conversão de uma substância, ou mais, em outras substâncias.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1512978" y="2321355"/>
            <a:ext cx="5737150" cy="565019"/>
            <a:chOff x="3509564" y="2846177"/>
            <a:chExt cx="3960564" cy="452432"/>
          </a:xfrm>
          <a:solidFill>
            <a:srgbClr val="FFFF66"/>
          </a:solidFill>
        </p:grpSpPr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3509564" y="2846177"/>
              <a:ext cx="3960564" cy="4524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algn="ctr" fontAlgn="auto">
                <a:lnSpc>
                  <a:spcPct val="13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pt-BR" b="1" i="1" dirty="0">
                  <a:latin typeface="Arial" pitchFamily="34" charset="0"/>
                  <a:cs typeface="Arial" pitchFamily="34" charset="0"/>
                </a:rPr>
                <a:t> A   +   B                 C   +   D</a:t>
              </a:r>
            </a:p>
          </p:txBody>
        </p:sp>
        <p:cxnSp>
          <p:nvCxnSpPr>
            <p:cNvPr id="33" name="Conector de seta reta 32"/>
            <p:cNvCxnSpPr/>
            <p:nvPr/>
          </p:nvCxnSpPr>
          <p:spPr>
            <a:xfrm>
              <a:off x="5242543" y="2954790"/>
              <a:ext cx="605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/>
            <p:nvPr/>
          </p:nvCxnSpPr>
          <p:spPr>
            <a:xfrm flipH="1">
              <a:off x="5176345" y="3072393"/>
              <a:ext cx="627001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623002" y="3717032"/>
            <a:ext cx="7549398" cy="4149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pt-BR" b="1" dirty="0">
                <a:latin typeface="Arial" charset="0"/>
              </a:rPr>
              <a:t> Sódio + Água     </a:t>
            </a:r>
            <a:r>
              <a:rPr lang="pt-BR" b="1" dirty="0" smtClean="0">
                <a:latin typeface="Arial" charset="0"/>
              </a:rPr>
              <a:t>→          </a:t>
            </a:r>
            <a:r>
              <a:rPr lang="pt-BR" b="1" dirty="0">
                <a:latin typeface="Arial" charset="0"/>
              </a:rPr>
              <a:t>Hidróxido de Sódio + Hidrogênio</a:t>
            </a:r>
          </a:p>
        </p:txBody>
      </p:sp>
      <p:sp>
        <p:nvSpPr>
          <p:cNvPr id="38" name="CaixaDeTexto 26"/>
          <p:cNvSpPr txBox="1">
            <a:spLocks noChangeArrowheads="1"/>
          </p:cNvSpPr>
          <p:nvPr/>
        </p:nvSpPr>
        <p:spPr bwMode="auto">
          <a:xfrm>
            <a:off x="2426816" y="2921484"/>
            <a:ext cx="18350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pt-BR" b="1" dirty="0">
                <a:latin typeface="Times New Roman" pitchFamily="18" charset="0"/>
                <a:cs typeface="Times New Roman" pitchFamily="18" charset="0"/>
              </a:rPr>
              <a:t>REAGENTES</a:t>
            </a:r>
            <a:r>
              <a:rPr lang="pt-BR" dirty="0">
                <a:latin typeface="Arial" charset="0"/>
              </a:rPr>
              <a:t> </a:t>
            </a:r>
          </a:p>
        </p:txBody>
      </p:sp>
      <p:sp>
        <p:nvSpPr>
          <p:cNvPr id="40" name="CaixaDeTexto 27"/>
          <p:cNvSpPr txBox="1">
            <a:spLocks noChangeArrowheads="1"/>
          </p:cNvSpPr>
          <p:nvPr/>
        </p:nvSpPr>
        <p:spPr bwMode="auto">
          <a:xfrm>
            <a:off x="5077493" y="2941707"/>
            <a:ext cx="19077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pt-BR" b="1" dirty="0">
                <a:latin typeface="Times New Roman" pitchFamily="18" charset="0"/>
                <a:cs typeface="Times New Roman" pitchFamily="18" charset="0"/>
              </a:rPr>
              <a:t>PRODUTOS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473684" y="4653136"/>
            <a:ext cx="4824412" cy="452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pt-BR" b="1" i="1" dirty="0">
                <a:latin typeface="Arial" charset="0"/>
              </a:rPr>
              <a:t> Na   + </a:t>
            </a:r>
            <a:r>
              <a:rPr lang="pt-BR" b="1" i="1" dirty="0" smtClean="0">
                <a:latin typeface="Arial" charset="0"/>
              </a:rPr>
              <a:t>H</a:t>
            </a:r>
            <a:r>
              <a:rPr lang="pt-BR" b="1" i="1" baseline="-25000" dirty="0" smtClean="0">
                <a:latin typeface="Arial" charset="0"/>
              </a:rPr>
              <a:t>2</a:t>
            </a:r>
            <a:r>
              <a:rPr lang="pt-BR" b="1" i="1" dirty="0" smtClean="0">
                <a:latin typeface="Arial" charset="0"/>
              </a:rPr>
              <a:t>O </a:t>
            </a:r>
            <a:r>
              <a:rPr lang="pt-BR" b="1" dirty="0">
                <a:latin typeface="Arial" charset="0"/>
              </a:rPr>
              <a:t>→</a:t>
            </a:r>
            <a:r>
              <a:rPr lang="pt-BR" b="1" i="1" dirty="0" smtClean="0">
                <a:latin typeface="Arial" charset="0"/>
              </a:rPr>
              <a:t>     </a:t>
            </a:r>
            <a:r>
              <a:rPr lang="pt-BR" b="1" i="1" dirty="0" err="1" smtClean="0">
                <a:latin typeface="Arial" charset="0"/>
              </a:rPr>
              <a:t>NaOH</a:t>
            </a:r>
            <a:r>
              <a:rPr lang="pt-BR" b="1" i="1" dirty="0" smtClean="0">
                <a:latin typeface="Arial" charset="0"/>
              </a:rPr>
              <a:t> </a:t>
            </a:r>
            <a:r>
              <a:rPr lang="pt-BR" b="1" i="1" dirty="0">
                <a:latin typeface="Arial" charset="0"/>
              </a:rPr>
              <a:t>+ H</a:t>
            </a:r>
            <a:r>
              <a:rPr lang="pt-BR" b="1" i="1" baseline="-25000" dirty="0">
                <a:latin typeface="Arial" charset="0"/>
              </a:rPr>
              <a:t>2</a:t>
            </a:r>
            <a:endParaRPr lang="pt-BR" b="1" i="1" dirty="0">
              <a:latin typeface="Arial" charset="0"/>
            </a:endParaRPr>
          </a:p>
        </p:txBody>
      </p:sp>
      <p:cxnSp>
        <p:nvCxnSpPr>
          <p:cNvPr id="42" name="Conector de seta reta 41"/>
          <p:cNvCxnSpPr/>
          <p:nvPr/>
        </p:nvCxnSpPr>
        <p:spPr bwMode="auto">
          <a:xfrm>
            <a:off x="7966075" y="7653338"/>
            <a:ext cx="6064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 bwMode="auto">
          <a:xfrm>
            <a:off x="8118475" y="7805738"/>
            <a:ext cx="6064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61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Reações químicas</a:t>
            </a: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20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55991" y="-54768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pic>
        <p:nvPicPr>
          <p:cNvPr id="19" name="Picture 1027" descr="Reação de Decomposiçã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40" y="1010673"/>
            <a:ext cx="890075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28" descr="Cartaz - Exemplos de Reações de Decomposiçã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4" y="3654505"/>
            <a:ext cx="8077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5018" y="43027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21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39579" y="6563534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31" name="Grupo 30"/>
          <p:cNvGrpSpPr/>
          <p:nvPr/>
        </p:nvGrpSpPr>
        <p:grpSpPr>
          <a:xfrm>
            <a:off x="55991" y="11131"/>
            <a:ext cx="9146858" cy="6912768"/>
            <a:chOff x="0" y="-27384"/>
            <a:chExt cx="9146858" cy="6912768"/>
          </a:xfrm>
        </p:grpSpPr>
        <p:sp>
          <p:nvSpPr>
            <p:cNvPr id="40" name="Retângulo 39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212725"/>
            <a:ext cx="9144000" cy="67403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                    </a:t>
            </a:r>
            <a:r>
              <a:rPr lang="pt-BR" sz="4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pt-BR" sz="4800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Simples troca</a:t>
            </a:r>
            <a:r>
              <a:rPr lang="pt-BR" sz="4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 Onde uma substância simples +1 substância composta reagem entre si deslocando , ou o cátion , ou o ânion da substância composta . </a:t>
            </a:r>
          </a:p>
          <a:p>
            <a:pPr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                  A + BC </a:t>
            </a:r>
            <a:r>
              <a:rPr lang="pt-BR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AC+ B 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Verdana" pitchFamily="34" charset="0"/>
                <a:cs typeface="Times New Roman" pitchFamily="18" charset="0"/>
              </a:rPr>
              <a:t>             Ag°+ </a:t>
            </a:r>
            <a:r>
              <a:rPr lang="en-US" sz="3200" dirty="0" err="1">
                <a:latin typeface="Verdana" pitchFamily="34" charset="0"/>
                <a:cs typeface="Times New Roman" pitchFamily="18" charset="0"/>
              </a:rPr>
              <a:t>HgS</a:t>
            </a:r>
            <a:r>
              <a:rPr lang="pt-BR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32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Verdana" pitchFamily="34" charset="0"/>
                <a:cs typeface="Times New Roman" pitchFamily="18" charset="0"/>
              </a:rPr>
              <a:t>AgS</a:t>
            </a:r>
            <a:r>
              <a:rPr lang="en-US" sz="3200" dirty="0">
                <a:latin typeface="Verdana" pitchFamily="34" charset="0"/>
                <a:cs typeface="Times New Roman" pitchFamily="18" charset="0"/>
              </a:rPr>
              <a:t> + Hg°</a:t>
            </a:r>
            <a:endParaRPr lang="pt-BR" sz="3200" dirty="0">
              <a:latin typeface="Verdan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Verdana" pitchFamily="34" charset="0"/>
                <a:cs typeface="Times New Roman" pitchFamily="18" charset="0"/>
              </a:rPr>
              <a:t> </a:t>
            </a:r>
            <a:endParaRPr lang="pt-BR" sz="3200" dirty="0"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dirty="0" err="1">
                <a:latin typeface="Verdana" pitchFamily="34" charset="0"/>
                <a:cs typeface="Times New Roman" pitchFamily="18" charset="0"/>
              </a:rPr>
              <a:t>Obs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: Esse tipo de reação sempre ocorre </a:t>
            </a: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c/ oxidorredução .</a:t>
            </a:r>
            <a:endParaRPr lang="pt-BR" sz="3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28074"/>
            <a:ext cx="8229600" cy="1143000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Reações </a:t>
            </a:r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químicas</a:t>
            </a:r>
            <a:br>
              <a:rPr lang="pt-BR" sz="4800" b="1" dirty="0">
                <a:latin typeface="Times New Roman" pitchFamily="18" charset="0"/>
                <a:cs typeface="Times New Roman" pitchFamily="18" charset="0"/>
              </a:rPr>
            </a:b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302" y="350328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CaixaDeTexto 5"/>
          <p:cNvSpPr txBox="1"/>
          <p:nvPr/>
        </p:nvSpPr>
        <p:spPr>
          <a:xfrm>
            <a:off x="6244335" y="6453352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upo 23"/>
          <p:cNvGrpSpPr/>
          <p:nvPr/>
        </p:nvGrpSpPr>
        <p:grpSpPr>
          <a:xfrm>
            <a:off x="251520" y="6327484"/>
            <a:ext cx="1336881" cy="307777"/>
            <a:chOff x="251520" y="6327484"/>
            <a:chExt cx="1336881" cy="307777"/>
          </a:xfrm>
        </p:grpSpPr>
        <p:sp>
          <p:nvSpPr>
            <p:cNvPr id="8" name="CaixaDeTexto 7"/>
            <p:cNvSpPr txBox="1"/>
            <p:nvPr/>
          </p:nvSpPr>
          <p:spPr>
            <a:xfrm>
              <a:off x="251520" y="6327484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22</a:t>
              </a:r>
              <a:endParaRPr lang="pt-BR" sz="1400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1" name="Picture 1027" descr="Reações de Simples Troca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291264" cy="462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2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1802" y="-44883"/>
            <a:ext cx="9130437" cy="1150352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860" y="-38344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23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244335" y="6453352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27" name="Grupo 26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8" name="Retângulo 27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-141269"/>
            <a:ext cx="9144000" cy="67403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pt-BR" sz="4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Dupla Troca</a:t>
            </a:r>
            <a:endParaRPr lang="pt-BR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dirty="0" smtClean="0">
                <a:latin typeface="Verdana" pitchFamily="34" charset="0"/>
                <a:cs typeface="Times New Roman" pitchFamily="18" charset="0"/>
              </a:rPr>
              <a:t> Troca-se cátion c/ cátion e ânion c/ ânion entre as substâncias compostas.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Verdana" pitchFamily="34" charset="0"/>
                <a:cs typeface="Times New Roman" pitchFamily="18" charset="0"/>
              </a:rPr>
              <a:t>AB </a:t>
            </a:r>
            <a:r>
              <a:rPr lang="en-US" sz="3200" dirty="0">
                <a:latin typeface="Verdana" pitchFamily="34" charset="0"/>
                <a:cs typeface="Times New Roman" pitchFamily="18" charset="0"/>
              </a:rPr>
              <a:t>+ CD </a:t>
            </a:r>
            <a:r>
              <a:rPr lang="pt-BR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3200" dirty="0">
                <a:latin typeface="Verdana" pitchFamily="34" charset="0"/>
                <a:cs typeface="Times New Roman" pitchFamily="18" charset="0"/>
              </a:rPr>
              <a:t> AD + CB</a:t>
            </a:r>
            <a:endParaRPr lang="pt-BR" sz="3200" dirty="0"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dirty="0" err="1">
                <a:latin typeface="Verdana" pitchFamily="34" charset="0"/>
                <a:cs typeface="Times New Roman" pitchFamily="18" charset="0"/>
              </a:rPr>
              <a:t>AgCl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+ NaNO</a:t>
            </a:r>
            <a:r>
              <a:rPr lang="pt-BR" sz="3200" baseline="-30000" dirty="0">
                <a:latin typeface="Verdana" pitchFamily="34" charset="0"/>
                <a:cs typeface="Times New Roman" pitchFamily="18" charset="0"/>
              </a:rPr>
              <a:t>3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 AgNO</a:t>
            </a:r>
            <a:r>
              <a:rPr lang="pt-BR" sz="3200" baseline="-30000" dirty="0">
                <a:latin typeface="Verdana" pitchFamily="34" charset="0"/>
                <a:cs typeface="Times New Roman" pitchFamily="18" charset="0"/>
              </a:rPr>
              <a:t>3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 + </a:t>
            </a:r>
            <a:r>
              <a:rPr lang="pt-BR" sz="3200" dirty="0" err="1">
                <a:latin typeface="Verdana" pitchFamily="34" charset="0"/>
                <a:cs typeface="Times New Roman" pitchFamily="18" charset="0"/>
              </a:rPr>
              <a:t>NaCl</a:t>
            </a:r>
            <a:endParaRPr lang="pt-BR" sz="3200" dirty="0"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Obs1:Nesse tipo de reação o meio   aquoso é fundamental p/ troca de íons. </a:t>
            </a: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 Obs2 : Nesse tipo de reação não ocorre oxidorredução .</a:t>
            </a:r>
            <a:r>
              <a:rPr lang="pt-BR" sz="3200" dirty="0">
                <a:latin typeface="Verdan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Verdana" pitchFamily="34" charset="0"/>
              </a:rPr>
              <a:t>Obs3:Neutralização é uma </a:t>
            </a:r>
            <a:r>
              <a:rPr lang="pt-BR" sz="3200" i="1" dirty="0">
                <a:latin typeface="Verdana" pitchFamily="34" charset="0"/>
              </a:rPr>
              <a:t>“DT” </a:t>
            </a:r>
            <a:r>
              <a:rPr lang="pt-BR" sz="3200" dirty="0">
                <a:latin typeface="Verdana" pitchFamily="34" charset="0"/>
              </a:rPr>
              <a:t>especial.</a:t>
            </a:r>
          </a:p>
        </p:txBody>
      </p: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latin typeface="Times New Roman" pitchFamily="18" charset="0"/>
                <a:cs typeface="Times New Roman" pitchFamily="18" charset="0"/>
              </a:rPr>
              <a:t>Reações químicas</a:t>
            </a: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24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241796" y="6325852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26" name="Grupo 25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31" name="Retângulo 30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pic>
        <p:nvPicPr>
          <p:cNvPr id="19" name="Picture 3" descr="Reações de Dupla Tr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36" y="1023463"/>
            <a:ext cx="8794060" cy="529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6096" y="6426779"/>
            <a:ext cx="1336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Page    25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241796" y="6325852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 rot="10800000" flipV="1">
            <a:off x="4270" y="45228"/>
            <a:ext cx="8600643" cy="784440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>
                <a:latin typeface="Times New Roman" pitchFamily="18" charset="0"/>
                <a:cs typeface="Times New Roman" pitchFamily="18" charset="0"/>
              </a:rPr>
              <a:t>Reações químicas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512" y="-128512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700088"/>
            <a:ext cx="9144000" cy="54578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b="1" u="sng" dirty="0" err="1">
                <a:solidFill>
                  <a:srgbClr val="F63E6A"/>
                </a:solidFill>
                <a:latin typeface="Verdana" pitchFamily="34" charset="0"/>
                <a:cs typeface="Times New Roman" pitchFamily="18" charset="0"/>
              </a:rPr>
              <a:t>Obs</a:t>
            </a:r>
            <a:r>
              <a:rPr lang="pt-BR" sz="3200" b="1" u="sng" dirty="0">
                <a:solidFill>
                  <a:srgbClr val="F63E6A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pt-BR" sz="3200" dirty="0">
                <a:latin typeface="Verdana" pitchFamily="34" charset="0"/>
                <a:cs typeface="Times New Roman" pitchFamily="18" charset="0"/>
              </a:rPr>
              <a:t>: Pode –se prever a ocorrência de uma reação de dupla troca pela :</a:t>
            </a:r>
          </a:p>
          <a:p>
            <a:pPr algn="ctr">
              <a:spcBef>
                <a:spcPct val="50000"/>
              </a:spcBef>
            </a:pPr>
            <a:r>
              <a:rPr lang="pt-BR" sz="3200" dirty="0">
                <a:latin typeface="Verdana" pitchFamily="34" charset="0"/>
                <a:cs typeface="Times New Roman" pitchFamily="18" charset="0"/>
              </a:rPr>
              <a:t> 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3200" dirty="0">
                <a:latin typeface="Verdana" pitchFamily="34" charset="0"/>
              </a:rPr>
              <a:t>Formação de um sal insolúvel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3200" dirty="0">
                <a:latin typeface="Verdana" pitchFamily="34" charset="0"/>
              </a:rPr>
              <a:t>Formação de um gás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3200" dirty="0">
                <a:latin typeface="Verdana" pitchFamily="34" charset="0"/>
              </a:rPr>
              <a:t>Formação de um produto ↓ ionizável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pt-BR" sz="3200" dirty="0">
                <a:latin typeface="Verdana" pitchFamily="34" charset="0"/>
              </a:rPr>
              <a:t>Se for uma neutralização</a:t>
            </a:r>
          </a:p>
          <a:p>
            <a:pPr algn="ctr">
              <a:spcBef>
                <a:spcPct val="50000"/>
              </a:spcBef>
            </a:pPr>
            <a:endParaRPr lang="pt-BR" sz="3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39047" y="141889"/>
            <a:ext cx="795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Equações químicas</a:t>
            </a:r>
            <a:endParaRPr lang="pt-BR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19" name="Grupo 18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2" name="CaixaDeTexto 21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02</a:t>
              </a:r>
              <a:endParaRPr lang="pt-BR" sz="1400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5" name="CaixaDeTexto 24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2" name="Grupo 31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33" name="Retângulo 3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4" name="AutoShape 2" descr="data:image/jpeg;base64,/9j/4AAQSkZJRgABAQAAAQABAAD/2wCEAAkGBxQTEhUUExQWFRQXGRkYFxcYGB8eHBofHR4dGCAYGBwdHyggIB0mHxQZIjEhJSorMC4yGCAzODQsNygtLisBCgoKDg0OGxAQGywkHyQtNCwsLTQsLCw0Ly4sLCwsLzQsLCwsLCwsLCwvLCwsLiwsLSwsLCwsLCwsLCwsLCwsLP/AABEIAKAAoAMBEQACEQEDEQH/xAAcAAACAwEBAQEAAAAAAAAAAAAABgQFBwMCAQj/xABFEAACAQMCAggCBwUGAwkAAAABAgMABBESIQUxBgcTIkFRYXGBkSMyQlKhscEUM2Jy0UNzgpKislPh8BUXJERjg5TC0v/EABsBAQACAwEBAAAAAAAAAAAAAAAEBQIDBgEH/8QAOREAAgEDAQUFBgQFBQEAAAAAAAECAwQRIQUSMUFRE2FxgbEiMpGhwdEGFBXwIzNSU/E0YnKi4ST/2gAMAwEAAhEDEQA/ANxoAoAoAoAoAoAoAoBb4zx2UytbWaq0qgdrNJns4dQ7oIG7yHnoGMDckZGQI0fRMuNV1d3Nw2c7OYkHoscRG38xY+tARLzopaj+y+Ot8/PVQFPccNMZzDPcwn+GZiP8r6l/CgOcfSviFv8AbiulH2ZV7N/86ZXPutANHR3p9bXLiFtVvOeUUuBq/u2Hdb4HNANlAFAFAFAFAFAFAFAFAFAFAFAcJ7yNGVXdFZ8hAzAFsc9IPPmOXnQHq6m0I789Klsewz+lAJXRQlIELnMkg7WQ+byd9j7b4HoAPCgGNbvagIF5cZoBfv5aAXrx6ArLu1SRdLqGX8vUHmD6igHXq86Ty9oLO5cyZUmCZvrMF5xSebAbhvEZ8twNFoAoAoAoAoAoAoAoAoAoAoDLOm3GbdeIsryRFzAIkEgOhXDlmRjjG+tOX3aAvrLijIhUntIip2LZ2I+yx8PfPwoCm4FefQQ8/wB2nPn9Uc6AtRe0BGnvKAqbu4oCnnfJoDlQBAxE9qy/XFzBj/E4Rv8AQzUButAFAFAFAFAFAFAFAFAFAFAYVx/q2uZXRpY3Yq8jExlWD6nLnOTkZ9qAq7277DtQ7Nb26ko6LkF2I3UD7IAP2dzvyFANPB+GXrxI1vZkRkAr2sojJHgdOGPLzxQEXpFfXlinaXVtEkepVDC5zqLZ2UdnvjGT5CgJt7BeR6e0tH75wvZyI+T6DKnlvy2FAUc/F0GNeqLPLtFKA+qkjBBwcEHBxQHRTkZByD4jl86AKAZOgnBjNcrMw+jgyR6yEYA/wqxJ/mWgNRoAoAoAoAoAoAoCI92TkRLrIJBJOFBHgT4/AGvMgkoTgZxqxuB+npXoPVAKjESjtTK6zjmNbKkODvrXIXAA31c69McvI0Ryqy6gQVO4IO3zrwyM04h0SS54yrag0BUXU0JH21+jjY+j4Jx/6XrQDrxfjSwPGH7okcRgnYZILbk7DZDWtt5wjdGEd3LM761+GnitxYW9rJG6B5O2KuvcHc72M74AflnethpHTiKwi4SGW4i7STViJjh3X7ESDwj2JbxbT5UAj9aPQu6u5eHxIC6lpDcSAYVWOjLHyUKpCjyXFAOnEehljOW7Newk+/D3d/VR3W9iKxUk2ZuEksszzillJaydnMyuC5RJlGlXYAEqVJOlhnlkg74PhWRgQOG9K5rZpbc3JhUOZIz3e8JNzuVPIgj2xQFta9MLp3IF0Svd0kOhJ8+7p2xtQGl9BeJyXNlFLKQXYEahycBiocAcsgZoC+oAoAoAoCvmbtXMYJCLjtGHiT/Zg+25PqB4nHgI91xSNIy2tYLdcDtTgBvDTF4eHPHsDzHq10QbS1YqzdY9lFkwxyysebY0592c5/CpdOxrS1xjxIlS+ow558Cqn61pj9S3iX+Z2f8AILUqOy+svkRJbUXKPzPvBelXEb6U4ghe1jKibcx6Ts4KOWPeUANg7bjcZzUO5oxpS3YvL5k22rSqw3pLHQbm6RvGzRLZSARx9q2XjA0ZOSveJY7H3z61GJJTdHek1tHPeXF1J+zmeROx7cGItCkahSuoDI1PJ7aqAvbqWN7yPWFmjaLVHjDLHudUjjlhwVCt/CwHM0B14wImiCxPAGQo0alwqgoQ2kY+rsMZA2zXuTHGpFkspnVrjWn7QFJRUCMq8ysZYjU2eRORnOwFEG2eF6TTyRq0dsEZpBFpmlGQ2cMCqBs6dzzGwrwyJEHCRaCWYHVNKRk4wHkPcU6QcDmB7AZzisFDDybZVcxwL/WVbLFw+VM57K2kbUeZdnQB/ckMazNRmfFOA3k8LuLeVsxiPtEUkMQwYkoO/pIwR3TzJ8sgNXU/0aUao3iSWIqTM0kefpMgKq6hkELqyPbzoDY4YgqhVAVQAAAMAAeAFAe6AKAKAKAr+IQ5CxKMLKx1keWCzf5sY+NeMGS9bN8ZL5IBtFbRKQo5a5M748wqYHlqPnVnsynmbn0+pWbTq4goLn9BPq6KMgvI4ZshyM7aeWKor1bR7V9i/Z5cDsdjz2CrZfnIt1OfH6DPwC1vnhjUR3H7BJIDLhQwZS3fBUZcg4wdvGqjFy6jdV/5Lq5qbI7DdtINPTD1xj49B/vOOQSE9rII1uUIZzkIkMW5iVvGVu0OQOWTz01uyU26upy4J04trq9lZVOmKFVtgQNU2tjqMa+6RgeW5OKzlGUWs8zCMozi915aeBE49bX4eWKVGUGEPLFHoKrCshZVbAyQGdseJGai1O3aeMfPJe2T2XCUHU397KznG7n7C2Gjx9jHw/68KqsVO87uNS0xhOH/AFHbqgRzfFoRmMIROR9XB3QHHNsg49NVT7JVNc8Dk/xPK0e52eN/u6d+O/h5j/8A9ndlxH9okjjKudMbp9ZWZQg7QEfwkagTkvvyFWDXM5FPXA4V4ZGbdaF7F2kFrLKirdSRmQsQFSGAmRtRJ5uzaR8fKvMnuNcDh0WiTsu0iyIpDmMHP1cnSVzyBHIeQWvTwuqAKAKAKAKAKAKAxHrR4e8fEHkIOiZEZG8CUGll9xlT8attlzWJR8yo2pB+zPyFOrYpz6KA+cO6SXqIkUc8kaRu2nQoGN25kqcjfxqlVjGc23nVv18C+e0J04JLGiXp4jBw/rR4gFi1GGQyDxQjGBnmG38PAVrWz21DEve7jY9oqLnmHu9/Eq7DijQXYvERdWpi8cY0KytjUqjOAdgw8z5ZqRW2d/A3YvMkRqG08V96SxF6GqWd2lyyXlrMobQYmYpqDLnVpdQysrqc438SCOWKRVHB4ki/lQjUW9Bki7tJRNDcpM8rpqWWNjpV0YckTOlWVgCM5zuCayVRGqVvJFoLiWQELptwR9Y4Z8+ijujw3JPtWTnEwVKfM+W8Dkq1zKjlMELGhVSw+22pmPqByHrXjqIyjQlk58a6RpFpXdpJDpijX68jfdUfmTsK17zk8I3dnGCzI+dHejmjtJroJJcz6e02yiKudMMeR9VcnJ8SSdtgNqWDRKW88jIBXpiFAFAFAFAFAFAFAV/HODxXURilGQeR8VP3h61nTqShLejxMKlOM4uMuBiPSjovNZN9J3oycLKBhT6H7p9D8Cavbe8hV0ej/fAoLmynS1Wq/fEpKmEIrZ7YqWfYgZKDfJZtgD4bE1DnScW56d3iydCqpJQ17/BElmRQIyckAbDc7eO24963NwilDmv35GhKcm5rmfYZGzgqceDHb4EfrXsJSzhp46nk4xxlNZ6fYvOh9k73qrDM8DMjszJghtOnGtWGGG/ofUVzP4qulZUI1oxTbePIudjTm3KOdFj6jnwvil8xmXsreYwytET2jQk4Ctq06XAyHBxmq63qxrUY1VpvLOOP2OgjOb5FlDf3blglrH3TglrnbPPAxGc48ag3u1ba0luTbb44SPd99BN4v0zvO0liHZQmNyjFMuScA5DNgDn92ui2Xa072hG4y1F8uZT321Z0J7kYrIq3UZdu0ZmM2QwlY5dWU5VgTywd8cqvfyVJU3BLHeUn5+s6inJ57jY+r3rCS/VY5V7G5050k5WQDm8Z/ErzGfHnVDOnKCTkuPAv4VIzyovhxHmsDMKAKAKAKAKAKAKAKA8yRhgQwBB5gjIPuKAx3rG6BSpMs1lG/YMuJI4sZRhydUI3UjbA8RyqbbXLi92cnj0IV1bKa3oRWfUSrrhMkDR9usqlwzR9oMZ04BOnA5axzHjVnSqUqk8KTb/fgVdalVpwy4qKemn7ZC4MPoVPid28yc75rZapdkn14+Jru3/Fa5Lh4EypBFG7qth1Xczf8OFR8XY/pHXzv8f1cU6NPvb+GPudFsSHsykPV30djeRpVeWJnx2nZOVD42BYeeNtQweW9cPabauran2cGscsrOPAvN0srW2WNQiDCjkP19T61XVa06snOby3zPcGIcbH/i7r1nf9B+lfb/wzHGzKXgcltV//AEvyKWW10AneROZViSQPNT4+xqznS3Fn3l0f0+xphV7R4919V9fuTEumXTJD+8iZXjx94YIAx550keIbFe3ChUoyXJIWznTrR6vifpwVzp0Z9oAoAoAoAoAoAoAoAoAoBH60ejEt3HFJBoMsBY4c6dSsAGAf7P1Qdx4Vut63Yz38ZNNxRVam4N4MN4M7aSH5t9IPZ8nHwP51eWrljEuevx+xRXajnMeXs/AsKlEM0fqotMQTS/8AEl0j2jGn/drr5B+N7rtdodn/AERx5vU67ZdPct136jzXGFkFAYLfvmec+c8x/wBbV992HDd2dRX+xehxm0Xm5mRbh9KMfQ1ZVJYi2Rqcd6SRoPU90ViZRcOyN2R0pGOasvOST1J+qPjvkYo7ms0lRjolx72X1rRTfbS1b+SNdqETQoAoAoAoCO99GObr8xQEigCgCgCgCgFXrOvjFw6fBw0gEQ/9whSfkTWdOG/NR6swqT3IOXRGEzrhkI8CV+BH9VFdJJYlF+RzMHmMk/H4HSWUKpY8lBPyrOUlFZZrhFykormaL0X6YcPtrSCJruLWqDXj7x7zZ+JNfE9o7Nv7u6qVuzftNnb03CEFFPgW79PrAKrG4AVs6WKthsbHScYOCd8VC/Qr/wDtv5Gfax6nB+srho/8yp9gf6V6tg3/APb9B2sepk9q5ZFY827x9273619ytaapUYQXJJfI4q6lvVpPvPFymshMkY7xI9Pq/iM/Csqkd9qHn9hTluJz8vuXXQzjVxZXH0AWdptKskgwdKajkSKO6BrOSVPhVbtClhKUpN9EWez6283CMElxbybpacTaUao0jdPEiYE+2ACPxqrLULnjaR4EiurHkuOfng8jj9aALXjsT7ZKn+L+tAQOJdITkrEBj7x/QUBR3F07/XYn3O3yoDjQGi0AUAUAUAUBmnXTd9y1hzuzvIRjwRQvP3lFTtnw3q2eiIO0J7tBrq8GV3Q7vsVPyIq6qcPNepR0ve8n6Fd0nudEOnxc4+A3P/XrUXaFTdpY66EvZ1Peq73JCZVCX4wdLLzItoAe7BAi/wCJ/pGPzYfKgKBVyQPOvUsvB43jU0hsKN9gB+ArqdIrwOTScn3sjWEmoMSMNqII+WPwIrVRlvJt8c6/T5G6vFRaS4Y/z8zRuqewkxPdRLFJIWEKK8hXSi5Lt3VY5ZyBggbJ61TX9XfrNLloXlhR3KKb56jDecDllvEe4uuwuGjcW4tgwUFSpYyM373YjCEAYDY8xBSJrkReLNdO6xyzACMqzp2Y1E+aPqHcO/2c4yOeaYG9pjB9rIxCgCgCgNFoAoAoAoAoDHet+fVexrnPZwjbyLsSfmI1+VW2y4+8/BepU7VlpCPixEmXKkD0/OrOazHCKqDSeWcbbobd8VkkNsE7OHCku2N2ydtj938qor6t2lVpcFodBZW0qNJOXGWvlyKXpH0Kns3VJWjLMpfuHOADjfbnz+VQYyT4FtSs6lVtR5LJCs+it7KoaO1mZCMq3ZkAjzBOxHtXraRFSb4HHhlg/ax5Ugah/X9K32y3qsV3i7t61O3lUcXjHHxHG43IXzOT7Df88CuinriPX0RylPROXT6niM4lk8tKN/uB/IVjHSpLwT9TKWtOHi16Fr0R42lrAkkNmjXrDuztIebnAAQAcy3LOPeqZ2k5Q7WUljGS7V5TjLsYRec4NFspGeytTI5a4DSM7ZywkB7xXywTgDljblUBPkWEk1hnm4uriaZXm7NVjQoNGSZCSp1sCBoxpOFBb6x3r1ZMW1yR1r08CgCgO1vau/1FLew/WgH+gCgCgCgM96f9P+wLW1php+Ukh3WH4fak/h8OZ8jJt7WVZ6cOpGubqFBa8eSMhgyWkZmZ2Z8szHLMcDck1d29KNNOMeGfoUVzVlVcZS44+p8vZtK7czsPfz+FLmt2VNy58Ebtm2Ury4jSXn4Gz9UvDRBwxGxgylpT7Hur/pUVzL4HV3M1Ou93gtF4LQyjp9M1xxGVE3bMcCfzcv8AdJ+FY01iJbW77K3qVf3p/wCs2XpRptLIhNlhgKr8F0isaiy0VFuvZaPz3ar30Hr+QNWNjH+NH98iw/EklCwlHq0v38C0C759AKv93XJ84cvZweUt3aQmMByEGqPOJGGTvGPtac7jnuKh3FwqFRZWjWpNtrd16TSeqehedBOBP3HkVlSLOkOpUsRsDpO4AHzOPKq+vcJ0o0ovPX6FlQt2qsqs1hvh9R5SBQzMFAZsaiBuceZqCTjpQBQBQHeych1KrqPguM5oB7hJKjIwcbjy9KA90AUAUAi9ZXTA2y/s9ucXEi5L7fQry1fzHcKPQnw3kW1vKvLC4c2R7m5jQjl8eSMdRABgepJJySTuSSeZJ3JrooQjCO7FaHN1KkpycpPU+omM+pz869UcHkpZKu7YyPhNz9RB5sTj88D4VRbQrb9TC4L1O5/D9r+WtJ3MuMlp4L7n6Jt+j7xQKr3kwjijAIQIi4Ufyk+HnUEhp4MV6urWS64jCwIDanuCXBYeLd4Ark5ceIoXd2+zsoQ5v/JpfWpHLHw92kmDMzIgCoEGCwJG5Y8gfGsXFN5INg260Yd/pqYran6RPj+RqwsP5y8yR+Kf9Ev+S9GWtXx87I81uGcE5BUZVgcMpzzU+e1aKtCFV4kuRJo150lmD5j50W48Zh2UuO2UZ1DYSD7wHgR4j1FUVxbyoyw+HJl9b3Ma8crjzQw1HJAUAUBJsZEVwZF1L5frQF/BxyBdlQqPRRQFtaXSyLqXlQHegCgKvpLxlbS2knYatI7q5xqY7Kud8ZJG9ZRi5yUVxZjOShFyfBH5/u7p5XaSVtUjnU7Yxk+g8AMAAeQrpKNGNKG6jma9d1Z77ONbjQdrPh01w4ht1DTPnTk4Axzdj4AZ/Ko11X7KnnnyJVpb9tUw+HMdOFdUM8LRyi6hMkTK6xmFihKnIDP2gbGRz0/CucOzq7QqVKfZJJRGfpN0jLcFuJ3TsZNDwuhOdD6uyYA+IznB8RihDik5JPgKHVLZG3luJ5FyFgh7MKQS3bFiqrvjUezUY9RmhO2jdRrzShwiaJxfo0L6MLeE6QQ4jibAU4I3fm5GTvsPShCp1JU5b0Xhn5847Yi1vpYQxdIZtCseZBHI4221Y+FSLSe7Wi+/1Jd86l1sybnq4vKZNrpDggoD6jlWDKdLqcqfI/08CPImtValGrHdkbqNaVKe8jS+F3gmiWQDGobjng8iPnXNzg4ScZcUdNCanFSjwZPhtnY4VST6CsDMsV6PSlc7A/dzQE+26NjSdbd48scl/rQE7hfChDnvFs45jb4CgLGgK/ivHLe2H08qR55Anc+y8zWUYuTwlkxlJRWW8CvfdZ9on7tZZT6KFHvliNvapULCtLlgizv6MeefARumfTNr8JH2XZJGdf19WokYH2RjAz586n2tm6U96T5Ffd3qqw3Y6aitViVh5L7kKrOw+yoJPx8B8awlUS0Wr7jJR0zJpLq3gZuhXHXsGkdoU1SBAS5ddKrnu6tBXmxJPt5VXXFvKtLek93yfqTKG0KdBOMI7/g16Zyal0c6XR3WtSpjeNQ7DIYaTkZDDnyPMA1W16EqLxIt7S7hcwcoZ001WCoitb19AktoFt/2hp5GknLMyElsGPssAgMDgsd1xWklFVwvolPawrdWjtIzN2wtG0iNQysFCAAMSgYYUsBz5c69WM6nkm0njiLkvHLm4kZe2l1glSve15BwQIYyNIB8W/51b04WqjnTHV6t+RzdartCc91qWekdEvGWuSu4n1b3kgd44pSznU3aFBz8R3tWc77+dQbjsc5pN5+COj2XdXcKbo3SW40+bcs+jK27tZYCqXMbQykZ0PjJxsSvgRnyq4oXUKkVrr0OduLSdJvTTqc6lEQKAlWXGriAhYJFQElt01HIwNtxjbHyqBc2aq1E840LG2vHRptYzr1Gyw60bxP3kcMw9NUZ+ffH4VGlsx8pfIkx2pF+9H55+xofRvphb3ndQlJfGN9m/wAPg3wqDVt50veRPo3FOqvZYw1pNwUAUB+apuGXMILXUcqyt3pZJFO7Hzfl+NX1nOlGmlFrPMoL2nWlUbaeORxWQHkQfY5qateBAaa4o+5r08Lfonw5J3SWfWLQlhqjBLMykDBwCVQ97veOnwqoudoPO7S+Jc22z1jeq/D7miW1pwlAQtu2Ccn6OXc+fvVcqtT+p/EsJW9KTy4p+SO1vwXhd0WhUMGZd0LSIxXkSA2PPBxyzWX5mrjG8/ia/wAlb5UtxZXcNvDeFwwLpgijiG2Qihc42Gcc/jWklZErrD47I0FzFbnQkcb9rN4lgP3Ufh/M3hyG+cAW/Cum9o0MRklCMUQtlWABIBI5YxmtroVFq4v4GhXVBvCnHPiirXpTJcSSNbvGkKsyDSA7yFdi7fdXIOBjJ558K1G/ie5eIXLf27j+VFH/ANTQCR1jmMWk2ptU7lCMtqkJU5BHiAo1bDAGTXsc504nksJe1wIg6E35ijmjSO5jkQOrRtobBGRlH8fY1aU9pvhOPwKqpstP3JfEqrjhtzGcSWlyp/uWb8UBFSo7QovnjyIstnV1wSfmcv2aXn+z3H/x5f8A8Vn+cof1GH5G44bvzRZ2XRm8l+pazY82XT/uIrCV/QXPPkZx2dXfJLzGvgfVhOzK1xIIlBB0xnLkjcd7YL7jJ9qhV9ob8XGC0fUm2+zuzkpTeq6GsAVWlmfaAKAKAiXHC4X3eGNz/Ein8xQFbxfhVvFBLKlnA7pG7KgiXLEAkLsud8UBk3RS8kgt0jKpKN2BVtBXV3tGkg8iSOYqxWzZyinCSeSke3KcJuNSEk08dfsW83SDA/dHP8UiqPnufwrH9Oqri0vMz/W7Z+6pPyOEU95O6NEjAxnUhhiLYJBX97JhSCCeQrzsKEPfqZ8PuZfm7yr/ACqOO+Tx8izXhnFn5/tHu9wif7BTtLRcIN+YdHaUuNSC8Fn1OFr1XzSYExhjUebPOw/lDaVB9d/Y147mmvcppeOplCwrP+bXk10Xs/caYurm2RFSN50CrpH0mfiQwIrXC8rQWFLQ3Vtm2tVuU4LL5ldfdWxbdZ0b+9hBP+ZGXHyNb/1CT9+KZE/Racf5U5R8yv8A+7W4JwWtgvn9K3+nIH41i7un/aiZrZ1ZcbiZYcO6ro12lmBU80hiEQYfdZtTMR7EVhO9m1uxSiu42U9mUoyU5tza6vPy4D/DEqKFUBVUAKByAGwAqIWR7oAoAoAoAoAoA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data:image/jpeg;base64,/9j/4AAQSkZJRgABAQAAAQABAAD/2wCEAAkGBxQTEhUUExQWFRQXGRkYFxcYGB8eHBofHR4dGCAYGBwdHyggIB0mHxQZIjEhJSorMC4yGCAzODQsNygtLisBCgoKDg0OGxAQGywkHyQtNCwsLTQsLCw0Ly4sLCwsLzQsLCwsLCwsLCwvLCwsLiwsLSwsLCwsLCwsLCwsLCwsLP/AABEIAKAAoAMBEQACEQEDEQH/xAAcAAACAwEBAQEAAAAAAAAAAAAABgQFBwMCAQj/xABFEAACAQMCAggCBwUGAwkAAAABAgMABBESIQUxBgcTIkFRYXGBkSMyQlKhscEUM2Jy0UNzgpKislPh8BUXJERjg5TC0v/EABsBAQACAwEBAAAAAAAAAAAAAAAEBQIDBgEH/8QAOREAAgEDAQUFBgQFBQEAAAAAAAECAwQRIQUSMUFRE2FxgbEiMpGhwdEGFBXwIzNSU/E0YnKi4ST/2gAMAwEAAhEDEQA/ANxoAoAoAoAoAoAoAoBb4zx2UytbWaq0qgdrNJns4dQ7oIG7yHnoGMDckZGQI0fRMuNV1d3Nw2c7OYkHoscRG38xY+tARLzopaj+y+Ot8/PVQFPccNMZzDPcwn+GZiP8r6l/CgOcfSviFv8AbiulH2ZV7N/86ZXPutANHR3p9bXLiFtVvOeUUuBq/u2Hdb4HNANlAFAFAFAFAFAFAFAFAFAFAFAcJ7yNGVXdFZ8hAzAFsc9IPPmOXnQHq6m0I789Klsewz+lAJXRQlIELnMkg7WQ+byd9j7b4HoAPCgGNbvagIF5cZoBfv5aAXrx6ArLu1SRdLqGX8vUHmD6igHXq86Ty9oLO5cyZUmCZvrMF5xSebAbhvEZ8twNFoAoAoAoAoAoAoAoAoAoAoDLOm3GbdeIsryRFzAIkEgOhXDlmRjjG+tOX3aAvrLijIhUntIip2LZ2I+yx8PfPwoCm4FefQQ8/wB2nPn9Uc6AtRe0BGnvKAqbu4oCnnfJoDlQBAxE9qy/XFzBj/E4Rv8AQzUButAFAFAFAFAFAFAFAFAFAFAYVx/q2uZXRpY3Yq8jExlWD6nLnOTkZ9qAq7277DtQ7Nb26ko6LkF2I3UD7IAP2dzvyFANPB+GXrxI1vZkRkAr2sojJHgdOGPLzxQEXpFfXlinaXVtEkepVDC5zqLZ2UdnvjGT5CgJt7BeR6e0tH75wvZyI+T6DKnlvy2FAUc/F0GNeqLPLtFKA+qkjBBwcEHBxQHRTkZByD4jl86AKAZOgnBjNcrMw+jgyR6yEYA/wqxJ/mWgNRoAoAoAoAoAoAoCI92TkRLrIJBJOFBHgT4/AGvMgkoTgZxqxuB+npXoPVAKjESjtTK6zjmNbKkODvrXIXAA31c69McvI0Ryqy6gQVO4IO3zrwyM04h0SS54yrag0BUXU0JH21+jjY+j4Jx/6XrQDrxfjSwPGH7okcRgnYZILbk7DZDWtt5wjdGEd3LM761+GnitxYW9rJG6B5O2KuvcHc72M74AflnethpHTiKwi4SGW4i7STViJjh3X7ESDwj2JbxbT5UAj9aPQu6u5eHxIC6lpDcSAYVWOjLHyUKpCjyXFAOnEehljOW7Newk+/D3d/VR3W9iKxUk2ZuEksszzillJaydnMyuC5RJlGlXYAEqVJOlhnlkg74PhWRgQOG9K5rZpbc3JhUOZIz3e8JNzuVPIgj2xQFta9MLp3IF0Svd0kOhJ8+7p2xtQGl9BeJyXNlFLKQXYEahycBiocAcsgZoC+oAoAoAoCvmbtXMYJCLjtGHiT/Zg+25PqB4nHgI91xSNIy2tYLdcDtTgBvDTF4eHPHsDzHq10QbS1YqzdY9lFkwxyysebY0592c5/CpdOxrS1xjxIlS+ow558Cqn61pj9S3iX+Z2f8AILUqOy+svkRJbUXKPzPvBelXEb6U4ghe1jKibcx6Ts4KOWPeUANg7bjcZzUO5oxpS3YvL5k22rSqw3pLHQbm6RvGzRLZSARx9q2XjA0ZOSveJY7H3z61GJJTdHek1tHPeXF1J+zmeROx7cGItCkahSuoDI1PJ7aqAvbqWN7yPWFmjaLVHjDLHudUjjlhwVCt/CwHM0B14wImiCxPAGQo0alwqgoQ2kY+rsMZA2zXuTHGpFkspnVrjWn7QFJRUCMq8ysZYjU2eRORnOwFEG2eF6TTyRq0dsEZpBFpmlGQ2cMCqBs6dzzGwrwyJEHCRaCWYHVNKRk4wHkPcU6QcDmB7AZzisFDDybZVcxwL/WVbLFw+VM57K2kbUeZdnQB/ckMazNRmfFOA3k8LuLeVsxiPtEUkMQwYkoO/pIwR3TzJ8sgNXU/0aUao3iSWIqTM0kefpMgKq6hkELqyPbzoDY4YgqhVAVQAAAMAAeAFAe6AKAKAKAr+IQ5CxKMLKx1keWCzf5sY+NeMGS9bN8ZL5IBtFbRKQo5a5M748wqYHlqPnVnsynmbn0+pWbTq4goLn9BPq6KMgvI4ZshyM7aeWKor1bR7V9i/Z5cDsdjz2CrZfnIt1OfH6DPwC1vnhjUR3H7BJIDLhQwZS3fBUZcg4wdvGqjFy6jdV/5Lq5qbI7DdtINPTD1xj49B/vOOQSE9rII1uUIZzkIkMW5iVvGVu0OQOWTz01uyU26upy4J04trq9lZVOmKFVtgQNU2tjqMa+6RgeW5OKzlGUWs8zCMozi915aeBE49bX4eWKVGUGEPLFHoKrCshZVbAyQGdseJGai1O3aeMfPJe2T2XCUHU397KznG7n7C2Gjx9jHw/68KqsVO87uNS0xhOH/AFHbqgRzfFoRmMIROR9XB3QHHNsg49NVT7JVNc8Dk/xPK0e52eN/u6d+O/h5j/8A9ndlxH9okjjKudMbp9ZWZQg7QEfwkagTkvvyFWDXM5FPXA4V4ZGbdaF7F2kFrLKirdSRmQsQFSGAmRtRJ5uzaR8fKvMnuNcDh0WiTsu0iyIpDmMHP1cnSVzyBHIeQWvTwuqAKAKAKAKAKAKAxHrR4e8fEHkIOiZEZG8CUGll9xlT8attlzWJR8yo2pB+zPyFOrYpz6KA+cO6SXqIkUc8kaRu2nQoGN25kqcjfxqlVjGc23nVv18C+e0J04JLGiXp4jBw/rR4gFi1GGQyDxQjGBnmG38PAVrWz21DEve7jY9oqLnmHu9/Eq7DijQXYvERdWpi8cY0KytjUqjOAdgw8z5ZqRW2d/A3YvMkRqG08V96SxF6GqWd2lyyXlrMobQYmYpqDLnVpdQysrqc438SCOWKRVHB4ki/lQjUW9Bki7tJRNDcpM8rpqWWNjpV0YckTOlWVgCM5zuCayVRGqVvJFoLiWQELptwR9Y4Z8+ijujw3JPtWTnEwVKfM+W8Dkq1zKjlMELGhVSw+22pmPqByHrXjqIyjQlk58a6RpFpXdpJDpijX68jfdUfmTsK17zk8I3dnGCzI+dHejmjtJroJJcz6e02yiKudMMeR9VcnJ8SSdtgNqWDRKW88jIBXpiFAFAFAFAFAFAFAV/HODxXURilGQeR8VP3h61nTqShLejxMKlOM4uMuBiPSjovNZN9J3oycLKBhT6H7p9D8Cavbe8hV0ej/fAoLmynS1Wq/fEpKmEIrZ7YqWfYgZKDfJZtgD4bE1DnScW56d3iydCqpJQ17/BElmRQIyckAbDc7eO24963NwilDmv35GhKcm5rmfYZGzgqceDHb4EfrXsJSzhp46nk4xxlNZ6fYvOh9k73qrDM8DMjszJghtOnGtWGGG/ofUVzP4qulZUI1oxTbePIudjTm3KOdFj6jnwvil8xmXsreYwytET2jQk4Ctq06XAyHBxmq63qxrUY1VpvLOOP2OgjOb5FlDf3blglrH3TglrnbPPAxGc48ag3u1ba0luTbb44SPd99BN4v0zvO0liHZQmNyjFMuScA5DNgDn92ui2Xa072hG4y1F8uZT321Z0J7kYrIq3UZdu0ZmM2QwlY5dWU5VgTywd8cqvfyVJU3BLHeUn5+s6inJ57jY+r3rCS/VY5V7G5050k5WQDm8Z/ErzGfHnVDOnKCTkuPAv4VIzyovhxHmsDMKAKAKAKAKAKAKAKA8yRhgQwBB5gjIPuKAx3rG6BSpMs1lG/YMuJI4sZRhydUI3UjbA8RyqbbXLi92cnj0IV1bKa3oRWfUSrrhMkDR9usqlwzR9oMZ04BOnA5axzHjVnSqUqk8KTb/fgVdalVpwy4qKemn7ZC4MPoVPid28yc75rZapdkn14+Jru3/Fa5Lh4EypBFG7qth1Xczf8OFR8XY/pHXzv8f1cU6NPvb+GPudFsSHsykPV30djeRpVeWJnx2nZOVD42BYeeNtQweW9cPabauran2cGscsrOPAvN0srW2WNQiDCjkP19T61XVa06snOby3zPcGIcbH/i7r1nf9B+lfb/wzHGzKXgcltV//AEvyKWW10AneROZViSQPNT4+xqznS3Fn3l0f0+xphV7R4919V9fuTEumXTJD+8iZXjx94YIAx550keIbFe3ChUoyXJIWznTrR6vifpwVzp0Z9oAoAoAoAoAoAoAoAoAoBH60ejEt3HFJBoMsBY4c6dSsAGAf7P1Qdx4Vut63Yz38ZNNxRVam4N4MN4M7aSH5t9IPZ8nHwP51eWrljEuevx+xRXajnMeXs/AsKlEM0fqotMQTS/8AEl0j2jGn/drr5B+N7rtdodn/AERx5vU67ZdPct136jzXGFkFAYLfvmec+c8x/wBbV992HDd2dRX+xehxm0Xm5mRbh9KMfQ1ZVJYi2Rqcd6SRoPU90ViZRcOyN2R0pGOasvOST1J+qPjvkYo7ms0lRjolx72X1rRTfbS1b+SNdqETQoAoAoAoCO99GObr8xQEigCgCgCgCgFXrOvjFw6fBw0gEQ/9whSfkTWdOG/NR6swqT3IOXRGEzrhkI8CV+BH9VFdJJYlF+RzMHmMk/H4HSWUKpY8lBPyrOUlFZZrhFykormaL0X6YcPtrSCJruLWqDXj7x7zZ+JNfE9o7Nv7u6qVuzftNnb03CEFFPgW79PrAKrG4AVs6WKthsbHScYOCd8VC/Qr/wDtv5Gfax6nB+srho/8yp9gf6V6tg3/APb9B2sepk9q5ZFY827x9273619ytaapUYQXJJfI4q6lvVpPvPFymshMkY7xI9Pq/iM/Csqkd9qHn9hTluJz8vuXXQzjVxZXH0AWdptKskgwdKajkSKO6BrOSVPhVbtClhKUpN9EWez6283CMElxbybpacTaUao0jdPEiYE+2ACPxqrLULnjaR4EiurHkuOfng8jj9aALXjsT7ZKn+L+tAQOJdITkrEBj7x/QUBR3F07/XYn3O3yoDjQGi0AUAUAUAUBmnXTd9y1hzuzvIRjwRQvP3lFTtnw3q2eiIO0J7tBrq8GV3Q7vsVPyIq6qcPNepR0ve8n6Fd0nudEOnxc4+A3P/XrUXaFTdpY66EvZ1Peq73JCZVCX4wdLLzItoAe7BAi/wCJ/pGPzYfKgKBVyQPOvUsvB43jU0hsKN9gB+ArqdIrwOTScn3sjWEmoMSMNqII+WPwIrVRlvJt8c6/T5G6vFRaS4Y/z8zRuqewkxPdRLFJIWEKK8hXSi5Lt3VY5ZyBggbJ61TX9XfrNLloXlhR3KKb56jDecDllvEe4uuwuGjcW4tgwUFSpYyM373YjCEAYDY8xBSJrkReLNdO6xyzACMqzp2Y1E+aPqHcO/2c4yOeaYG9pjB9rIxCgCgCgNFoAoAoAoAoDHet+fVexrnPZwjbyLsSfmI1+VW2y4+8/BepU7VlpCPixEmXKkD0/OrOazHCKqDSeWcbbobd8VkkNsE7OHCku2N2ydtj938qor6t2lVpcFodBZW0qNJOXGWvlyKXpH0Kns3VJWjLMpfuHOADjfbnz+VQYyT4FtSs6lVtR5LJCs+it7KoaO1mZCMq3ZkAjzBOxHtXraRFSb4HHhlg/ax5Ugah/X9K32y3qsV3i7t61O3lUcXjHHxHG43IXzOT7Df88CuinriPX0RylPROXT6niM4lk8tKN/uB/IVjHSpLwT9TKWtOHi16Fr0R42lrAkkNmjXrDuztIebnAAQAcy3LOPeqZ2k5Q7WUljGS7V5TjLsYRec4NFspGeytTI5a4DSM7ZywkB7xXywTgDljblUBPkWEk1hnm4uriaZXm7NVjQoNGSZCSp1sCBoxpOFBb6x3r1ZMW1yR1r08CgCgO1vau/1FLew/WgH+gCgCgCgM96f9P+wLW1php+Ukh3WH4fak/h8OZ8jJt7WVZ6cOpGubqFBa8eSMhgyWkZmZ2Z8szHLMcDck1d29KNNOMeGfoUVzVlVcZS44+p8vZtK7czsPfz+FLmt2VNy58Ebtm2Ury4jSXn4Gz9UvDRBwxGxgylpT7Hur/pUVzL4HV3M1Ou93gtF4LQyjp9M1xxGVE3bMcCfzcv8AdJ+FY01iJbW77K3qVf3p/wCs2XpRptLIhNlhgKr8F0isaiy0VFuvZaPz3ar30Hr+QNWNjH+NH98iw/EklCwlHq0v38C0C759AKv93XJ84cvZweUt3aQmMByEGqPOJGGTvGPtac7jnuKh3FwqFRZWjWpNtrd16TSeqehedBOBP3HkVlSLOkOpUsRsDpO4AHzOPKq+vcJ0o0ovPX6FlQt2qsqs1hvh9R5SBQzMFAZsaiBuceZqCTjpQBQBQHeych1KrqPguM5oB7hJKjIwcbjy9KA90AUAUAi9ZXTA2y/s9ucXEi5L7fQry1fzHcKPQnw3kW1vKvLC4c2R7m5jQjl8eSMdRABgepJJySTuSSeZJ3JrooQjCO7FaHN1KkpycpPU+omM+pz869UcHkpZKu7YyPhNz9RB5sTj88D4VRbQrb9TC4L1O5/D9r+WtJ3MuMlp4L7n6Jt+j7xQKr3kwjijAIQIi4Ufyk+HnUEhp4MV6urWS64jCwIDanuCXBYeLd4Ark5ceIoXd2+zsoQ5v/JpfWpHLHw92kmDMzIgCoEGCwJG5Y8gfGsXFN5INg260Yd/pqYran6RPj+RqwsP5y8yR+Kf9Ev+S9GWtXx87I81uGcE5BUZVgcMpzzU+e1aKtCFV4kuRJo150lmD5j50W48Zh2UuO2UZ1DYSD7wHgR4j1FUVxbyoyw+HJl9b3Ma8crjzQw1HJAUAUBJsZEVwZF1L5frQF/BxyBdlQqPRRQFtaXSyLqXlQHegCgKvpLxlbS2knYatI7q5xqY7Kud8ZJG9ZRi5yUVxZjOShFyfBH5/u7p5XaSVtUjnU7Yxk+g8AMAAeQrpKNGNKG6jma9d1Z77ONbjQdrPh01w4ht1DTPnTk4Axzdj4AZ/Ko11X7KnnnyJVpb9tUw+HMdOFdUM8LRyi6hMkTK6xmFihKnIDP2gbGRz0/CucOzq7QqVKfZJJRGfpN0jLcFuJ3TsZNDwuhOdD6uyYA+IznB8RihDik5JPgKHVLZG3luJ5FyFgh7MKQS3bFiqrvjUezUY9RmhO2jdRrzShwiaJxfo0L6MLeE6QQ4jibAU4I3fm5GTvsPShCp1JU5b0Xhn5847Yi1vpYQxdIZtCseZBHI4221Y+FSLSe7Wi+/1Jd86l1sybnq4vKZNrpDggoD6jlWDKdLqcqfI/08CPImtValGrHdkbqNaVKe8jS+F3gmiWQDGobjng8iPnXNzg4ScZcUdNCanFSjwZPhtnY4VST6CsDMsV6PSlc7A/dzQE+26NjSdbd48scl/rQE7hfChDnvFs45jb4CgLGgK/ivHLe2H08qR55Anc+y8zWUYuTwlkxlJRWW8CvfdZ9on7tZZT6KFHvliNvapULCtLlgizv6MeefARumfTNr8JH2XZJGdf19WokYH2RjAz586n2tm6U96T5Ffd3qqw3Y6aitViVh5L7kKrOw+yoJPx8B8awlUS0Wr7jJR0zJpLq3gZuhXHXsGkdoU1SBAS5ddKrnu6tBXmxJPt5VXXFvKtLek93yfqTKG0KdBOMI7/g16Zyal0c6XR3WtSpjeNQ7DIYaTkZDDnyPMA1W16EqLxIt7S7hcwcoZ001WCoitb19AktoFt/2hp5GknLMyElsGPssAgMDgsd1xWklFVwvolPawrdWjtIzN2wtG0iNQysFCAAMSgYYUsBz5c69WM6nkm0njiLkvHLm4kZe2l1glSve15BwQIYyNIB8W/51b04WqjnTHV6t+RzdartCc91qWekdEvGWuSu4n1b3kgd44pSznU3aFBz8R3tWc77+dQbjsc5pN5+COj2XdXcKbo3SW40+bcs+jK27tZYCqXMbQykZ0PjJxsSvgRnyq4oXUKkVrr0OduLSdJvTTqc6lEQKAlWXGriAhYJFQElt01HIwNtxjbHyqBc2aq1E840LG2vHRptYzr1Gyw60bxP3kcMw9NUZ+ffH4VGlsx8pfIkx2pF+9H55+xofRvphb3ndQlJfGN9m/wAPg3wqDVt50veRPo3FOqvZYw1pNwUAUB+apuGXMILXUcqyt3pZJFO7Hzfl+NX1nOlGmlFrPMoL2nWlUbaeORxWQHkQfY5qateBAaa4o+5r08Lfonw5J3SWfWLQlhqjBLMykDBwCVQ97veOnwqoudoPO7S+Jc22z1jeq/D7miW1pwlAQtu2Ccn6OXc+fvVcqtT+p/EsJW9KTy4p+SO1vwXhd0WhUMGZd0LSIxXkSA2PPBxyzWX5mrjG8/ia/wAlb5UtxZXcNvDeFwwLpgijiG2Qihc42Gcc/jWklZErrD47I0FzFbnQkcb9rN4lgP3Ufh/M3hyG+cAW/Cum9o0MRklCMUQtlWABIBI5YxmtroVFq4v4GhXVBvCnHPiirXpTJcSSNbvGkKsyDSA7yFdi7fdXIOBjJ558K1G/ie5eIXLf27j+VFH/ANTQCR1jmMWk2ptU7lCMtqkJU5BHiAo1bDAGTXsc504nksJe1wIg6E35ijmjSO5jkQOrRtobBGRlH8fY1aU9pvhOPwKqpstP3JfEqrjhtzGcSWlyp/uWb8UBFSo7QovnjyIstnV1wSfmcv2aXn+z3H/x5f8A8Vn+cof1GH5G44bvzRZ2XRm8l+pazY82XT/uIrCV/QXPPkZx2dXfJLzGvgfVhOzK1xIIlBB0xnLkjcd7YL7jJ9qhV9ob8XGC0fUm2+zuzkpTeq6GsAVWlmfaAKAKAiXHC4X3eGNz/Ein8xQFbxfhVvFBLKlnA7pG7KgiXLEAkLsud8UBk3RS8kgt0jKpKN2BVtBXV3tGkg8iSOYqxWzZyinCSeSke3KcJuNSEk08dfsW83SDA/dHP8UiqPnufwrH9Oqri0vMz/W7Z+6pPyOEU95O6NEjAxnUhhiLYJBX97JhSCCeQrzsKEPfqZ8PuZfm7yr/ACqOO+Tx8izXhnFn5/tHu9wif7BTtLRcIN+YdHaUuNSC8Fn1OFr1XzSYExhjUebPOw/lDaVB9d/Y147mmvcppeOplCwrP+bXk10Xs/caYurm2RFSN50CrpH0mfiQwIrXC8rQWFLQ3Vtm2tVuU4LL5ldfdWxbdZ0b+9hBP+ZGXHyNb/1CT9+KZE/Racf5U5R8yv8A+7W4JwWtgvn9K3+nIH41i7un/aiZrZ1ZcbiZYcO6ro12lmBU80hiEQYfdZtTMR7EVhO9m1uxSiu42U9mUoyU5tza6vPy4D/DEqKFUBVUAKByAGwAqIWR7oAoAoAoAoAoAo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340768"/>
            <a:ext cx="8545080" cy="496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0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07059" y="6308209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 04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264188" y="6396002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6" name="Rectangle 3"/>
          <p:cNvSpPr>
            <a:spLocks noGrp="1" noChangeArrowheads="1"/>
          </p:cNvSpPr>
          <p:nvPr/>
        </p:nvSpPr>
        <p:spPr bwMode="auto">
          <a:xfrm>
            <a:off x="683568" y="1340768"/>
            <a:ext cx="7857679" cy="295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     As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substância que estão a esquerda da seta, (H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e O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são denominados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reagentes e às que estão a direita (H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O), de produtos. A seta indica o sentido em que ocorre a reação.</a:t>
            </a:r>
          </a:p>
          <a:p>
            <a:pPr>
              <a:buFontTx/>
              <a:buNone/>
            </a:pPr>
            <a:endParaRPr lang="pt-BR" baseline="-25000" dirty="0">
              <a:latin typeface="Arial MT Black" pitchFamily="2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399" y="2713038"/>
            <a:ext cx="76268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rgbClr val="FF0000"/>
                </a:solidFill>
                <a:effectLst/>
                <a:cs typeface="Times New Roman" pitchFamily="18" charset="0"/>
              </a:rPr>
              <a:t>Escrevendo na forma </a:t>
            </a:r>
            <a:r>
              <a:rPr lang="pt-BR" sz="2800" b="1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de </a:t>
            </a:r>
            <a:r>
              <a:rPr lang="pt-BR" sz="2800" b="1" dirty="0">
                <a:solidFill>
                  <a:srgbClr val="FF0000"/>
                </a:solidFill>
                <a:effectLst/>
                <a:cs typeface="Times New Roman" pitchFamily="18" charset="0"/>
              </a:rPr>
              <a:t>equação química:</a:t>
            </a:r>
            <a:r>
              <a:rPr lang="pt-BR" sz="2800" b="1" dirty="0">
                <a:solidFill>
                  <a:srgbClr val="FF5050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87625" y="3645024"/>
            <a:ext cx="10081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4000" b="1" dirty="0">
                <a:effectLst/>
                <a:latin typeface="Arial Black" pitchFamily="34" charset="0"/>
              </a:rPr>
              <a:t>H</a:t>
            </a:r>
            <a:r>
              <a:rPr lang="pt-BR" sz="4000" b="1" baseline="-25000" dirty="0">
                <a:effectLst/>
                <a:latin typeface="Arial Black" pitchFamily="34" charset="0"/>
              </a:rPr>
              <a:t>2</a:t>
            </a:r>
            <a:endParaRPr lang="pt-BR" sz="2800" b="1" dirty="0">
              <a:effectLst/>
              <a:latin typeface="Arial Black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2202872" y="3574473"/>
            <a:ext cx="5689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4000" b="1" dirty="0">
                <a:effectLst/>
                <a:latin typeface="Arial Black" pitchFamily="34" charset="0"/>
              </a:rPr>
              <a:t>+</a:t>
            </a:r>
            <a:endParaRPr lang="pt-BR" sz="2800" b="1" dirty="0">
              <a:effectLst/>
              <a:latin typeface="Arial Black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0800000" flipV="1">
            <a:off x="2771799" y="3691714"/>
            <a:ext cx="12241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4000" b="1" dirty="0">
                <a:effectLst/>
                <a:latin typeface="Arial Black" pitchFamily="34" charset="0"/>
              </a:rPr>
              <a:t>O</a:t>
            </a:r>
            <a:r>
              <a:rPr lang="pt-BR" sz="4000" b="1" baseline="-25000" dirty="0">
                <a:effectLst/>
                <a:latin typeface="Arial Black" pitchFamily="34" charset="0"/>
              </a:rPr>
              <a:t>2</a:t>
            </a:r>
            <a:endParaRPr lang="pt-BR" sz="2800" b="1" dirty="0">
              <a:effectLst/>
              <a:latin typeface="Arial Black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995936" y="4045657"/>
            <a:ext cx="132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 flipH="1">
            <a:off x="5202238" y="3574473"/>
            <a:ext cx="174602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4000" b="1">
                <a:effectLst/>
                <a:latin typeface="Arial Black" pitchFamily="34" charset="0"/>
              </a:rPr>
              <a:t>H</a:t>
            </a:r>
            <a:r>
              <a:rPr lang="pt-BR" sz="4000" b="1" baseline="-25000">
                <a:effectLst/>
                <a:latin typeface="Arial Black" pitchFamily="34" charset="0"/>
              </a:rPr>
              <a:t>2</a:t>
            </a:r>
            <a:r>
              <a:rPr lang="pt-BR" sz="4000" b="1">
                <a:effectLst/>
                <a:latin typeface="Arial Black" pitchFamily="34" charset="0"/>
              </a:rPr>
              <a:t>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288" y="76200"/>
            <a:ext cx="80344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QUE É UMA REAÇÃO QUÍMICA?</a:t>
            </a:r>
          </a:p>
          <a:p>
            <a:pPr algn="ctr"/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Equações químicas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5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5991" y="11131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  LEI </a:t>
            </a: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DA CONSERVAÇÃO DAS MASSAS</a:t>
            </a: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4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05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1" name="Rectangle 3"/>
          <p:cNvSpPr>
            <a:spLocks noGrp="1" noChangeArrowheads="1"/>
          </p:cNvSpPr>
          <p:nvPr/>
        </p:nvSpPr>
        <p:spPr bwMode="auto">
          <a:xfrm>
            <a:off x="249424" y="1172652"/>
            <a:ext cx="8605954" cy="2882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“Na natureza, </a:t>
            </a:r>
            <a: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nada se cria, nada se perde, tudo se transforma</a:t>
            </a:r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pt-BR" sz="2800" b="1" dirty="0">
              <a:solidFill>
                <a:srgbClr val="FF5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5652120" y="2204865"/>
            <a:ext cx="19442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>
                <a:effectLst/>
                <a:latin typeface="Arial Black" pitchFamily="34" charset="0"/>
              </a:rPr>
              <a:t>LAVOSIER</a:t>
            </a:r>
            <a:endParaRPr lang="en-US" sz="1800" b="1" dirty="0">
              <a:effectLst/>
              <a:latin typeface="Arial Black" pitchFamily="34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83127" y="2632364"/>
            <a:ext cx="8917204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dirty="0">
                <a:latin typeface="Arial" charset="0"/>
              </a:rPr>
              <a:t>	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massa total de uma reação química é constante. Os átomos não são criados nem destruídos em uma reação química, simplesmente eles mudam de parceiro.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176096" y="4054785"/>
            <a:ext cx="8797099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dirty="0">
                <a:latin typeface="Arial" charset="0"/>
              </a:rPr>
              <a:t>	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Como os átomos não são criados nem destruídos em uma reação química, os químicos multiplicaram as fórmulas por fatores para mostrar o mesmo número de átomo de cada elemento em cada lado da reação. Este artifício matemático é conhecido como </a:t>
            </a:r>
            <a:r>
              <a:rPr lang="pt-BR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BALANCEAMENTO.</a:t>
            </a:r>
            <a:endParaRPr lang="pt-B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13" name="Grupo 12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14" name="CaixaDeTexto 13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06</a:t>
              </a:r>
              <a:endParaRPr lang="pt-BR" sz="1400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86412" y="147873"/>
            <a:ext cx="795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Equações químicas</a:t>
            </a:r>
            <a:endParaRPr lang="pt-BR" sz="4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092470" y="6090846"/>
            <a:ext cx="6048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pt-BR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9" name="Retângulo 28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339578" y="1251595"/>
            <a:ext cx="4315009" cy="5224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pt-BR" sz="2400" b="1" i="1" dirty="0" smtClean="0">
                <a:latin typeface="Arial" charset="0"/>
              </a:rPr>
              <a:t>Na   </a:t>
            </a:r>
            <a:r>
              <a:rPr lang="pt-BR" sz="2400" b="1" i="1" dirty="0">
                <a:latin typeface="Arial" charset="0"/>
              </a:rPr>
              <a:t>+ H</a:t>
            </a:r>
            <a:r>
              <a:rPr lang="pt-BR" sz="2400" b="1" i="1" baseline="-25000" dirty="0">
                <a:latin typeface="Arial" charset="0"/>
              </a:rPr>
              <a:t>2</a:t>
            </a:r>
            <a:r>
              <a:rPr lang="pt-BR" sz="2400" b="1" i="1" dirty="0">
                <a:latin typeface="Arial" charset="0"/>
              </a:rPr>
              <a:t>O </a:t>
            </a:r>
            <a:r>
              <a:rPr lang="pt-BR" sz="2400" b="1" i="1" dirty="0" smtClean="0">
                <a:latin typeface="Arial" charset="0"/>
              </a:rPr>
              <a:t>→ </a:t>
            </a:r>
            <a:r>
              <a:rPr lang="pt-BR" sz="2400" b="1" i="1" dirty="0" err="1" smtClean="0">
                <a:latin typeface="Arial" charset="0"/>
              </a:rPr>
              <a:t>NaOH</a:t>
            </a:r>
            <a:r>
              <a:rPr lang="pt-BR" sz="2400" b="1" i="1" dirty="0" smtClean="0">
                <a:latin typeface="Arial" charset="0"/>
              </a:rPr>
              <a:t> </a:t>
            </a:r>
            <a:r>
              <a:rPr lang="pt-BR" sz="2400" b="1" i="1" dirty="0">
                <a:latin typeface="Arial" charset="0"/>
              </a:rPr>
              <a:t>+ H</a:t>
            </a:r>
            <a:r>
              <a:rPr lang="pt-BR" sz="2400" b="1" i="1" baseline="-25000" dirty="0">
                <a:latin typeface="Arial" charset="0"/>
              </a:rPr>
              <a:t>2</a:t>
            </a:r>
            <a:endParaRPr lang="pt-BR" sz="2400" b="1" i="1" dirty="0">
              <a:latin typeface="Arial" charset="0"/>
            </a:endParaRPr>
          </a:p>
        </p:txBody>
      </p:sp>
      <p:sp>
        <p:nvSpPr>
          <p:cNvPr id="37" name="CaixaDeTexto 19"/>
          <p:cNvSpPr txBox="1">
            <a:spLocks noChangeArrowheads="1"/>
          </p:cNvSpPr>
          <p:nvPr/>
        </p:nvSpPr>
        <p:spPr bwMode="auto">
          <a:xfrm>
            <a:off x="4528162" y="1246909"/>
            <a:ext cx="4436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pt-BR" b="1" i="1" dirty="0">
                <a:latin typeface="Times New Roman" pitchFamily="18" charset="0"/>
                <a:cs typeface="Times New Roman" pitchFamily="18" charset="0"/>
              </a:rPr>
              <a:t>EQUAÇÃO NÃO BALANCEADA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76096" y="2132856"/>
            <a:ext cx="4971968" cy="57246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fontAlgn="auto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Na   + </a:t>
            </a:r>
            <a:r>
              <a:rPr lang="pt-BR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H</a:t>
            </a:r>
            <a:r>
              <a:rPr lang="pt-BR" sz="2400" b="1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b="1" i="1" dirty="0">
                <a:latin typeface="Arial" charset="0"/>
              </a:rPr>
              <a:t>→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NaOH 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+ H</a:t>
            </a:r>
            <a:r>
              <a:rPr lang="pt-BR" sz="2400" b="1" i="1" baseline="-25000" dirty="0">
                <a:latin typeface="Arial" pitchFamily="34" charset="0"/>
                <a:cs typeface="Arial" pitchFamily="34" charset="0"/>
              </a:rPr>
              <a:t>2</a:t>
            </a:r>
            <a:endParaRPr lang="pt-BR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aixaDeTexto 20"/>
          <p:cNvSpPr txBox="1">
            <a:spLocks noChangeArrowheads="1"/>
          </p:cNvSpPr>
          <p:nvPr/>
        </p:nvSpPr>
        <p:spPr bwMode="auto">
          <a:xfrm>
            <a:off x="5148065" y="2050473"/>
            <a:ext cx="38164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pt-BR" b="1" i="1" dirty="0">
                <a:latin typeface="Times New Roman" pitchFamily="18" charset="0"/>
                <a:cs typeface="Times New Roman" pitchFamily="18" charset="0"/>
              </a:rPr>
              <a:t>EQUAÇÃO  BALANCEADA</a:t>
            </a:r>
          </a:p>
        </p:txBody>
      </p:sp>
      <p:cxnSp>
        <p:nvCxnSpPr>
          <p:cNvPr id="40" name="Conector angulado 39"/>
          <p:cNvCxnSpPr/>
          <p:nvPr/>
        </p:nvCxnSpPr>
        <p:spPr>
          <a:xfrm>
            <a:off x="745504" y="2605087"/>
            <a:ext cx="1008062" cy="68262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24"/>
          <p:cNvSpPr txBox="1">
            <a:spLocks noChangeArrowheads="1"/>
          </p:cNvSpPr>
          <p:nvPr/>
        </p:nvSpPr>
        <p:spPr bwMode="auto">
          <a:xfrm>
            <a:off x="1753565" y="3107541"/>
            <a:ext cx="43711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/>
            <a:r>
              <a:rPr lang="pt-BR" b="1" i="1" dirty="0">
                <a:latin typeface="Arial" charset="0"/>
              </a:rPr>
              <a:t>COEFICIENTE ESTEQUIOMÉTRICO</a:t>
            </a: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55991" y="3717032"/>
            <a:ext cx="8944340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Em uma equação química representa-se os estados físicos de cada reagente e produto.</a:t>
            </a: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445830" y="4769628"/>
            <a:ext cx="6986601" cy="45243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pt-BR" b="1" dirty="0">
                <a:latin typeface="Arial" charset="0"/>
              </a:rPr>
              <a:t>(s) – Sólido;  (l) – Líquido;  (g) – Gasoso;  (</a:t>
            </a:r>
            <a:r>
              <a:rPr lang="pt-BR" b="1" dirty="0" err="1">
                <a:latin typeface="Arial" charset="0"/>
              </a:rPr>
              <a:t>aq</a:t>
            </a:r>
            <a:r>
              <a:rPr lang="pt-BR" b="1" dirty="0">
                <a:latin typeface="Arial" charset="0"/>
              </a:rPr>
              <a:t>) – Aquoso;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775263" y="5738864"/>
            <a:ext cx="5996769" cy="49244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fontAlgn="auto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Na</a:t>
            </a:r>
            <a:r>
              <a:rPr lang="pt-BR" sz="20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(s)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   + </a:t>
            </a:r>
            <a:r>
              <a:rPr lang="pt-BR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H</a:t>
            </a:r>
            <a:r>
              <a:rPr lang="pt-BR" sz="2000" b="1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0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(l)</a:t>
            </a:r>
            <a:r>
              <a:rPr lang="pt-BR" sz="2000" b="1" i="1" baseline="-250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>
                <a:latin typeface="Arial" charset="0"/>
              </a:rPr>
              <a:t>→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pt-BR" sz="2000" b="1" i="1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pt-BR" sz="20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b="1" i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pt-BR" sz="20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 + </a:t>
            </a:r>
            <a:r>
              <a:rPr lang="pt-BR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H</a:t>
            </a:r>
            <a:r>
              <a:rPr lang="pt-BR" sz="2000" b="1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0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(g)</a:t>
            </a:r>
            <a:endParaRPr lang="pt-BR" sz="2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9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9213" y="-31167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Equações químicas</a:t>
            </a:r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07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1412776"/>
            <a:ext cx="8676803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Para indicar que a reação requer calor (Temperatura) utiliza-se a letra grega </a:t>
            </a:r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t-BR" b="1" dirty="0">
                <a:latin typeface="Arial" charset="0"/>
              </a:rPr>
              <a:t>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512977" y="2670166"/>
            <a:ext cx="5472608" cy="450829"/>
            <a:chOff x="2370477" y="5206955"/>
            <a:chExt cx="5467807" cy="662322"/>
          </a:xfrm>
          <a:solidFill>
            <a:srgbClr val="FFFF66"/>
          </a:solidFill>
        </p:grpSpPr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2370477" y="5206955"/>
              <a:ext cx="5467807" cy="66232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algn="ctr" fontAlgn="auto">
                <a:lnSpc>
                  <a:spcPct val="13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pt-BR" sz="2000" b="1" i="1" dirty="0">
                  <a:latin typeface="Arial" pitchFamily="34" charset="0"/>
                  <a:cs typeface="Arial" pitchFamily="34" charset="0"/>
                </a:rPr>
                <a:t> CaCO</a:t>
              </a:r>
              <a:r>
                <a:rPr lang="pt-BR" sz="2000" b="1" i="1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pt-BR" sz="2000" b="1" i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pt-BR" sz="2000" b="1" i="1" baseline="-25000" dirty="0">
                  <a:latin typeface="Arial" pitchFamily="34" charset="0"/>
                  <a:cs typeface="Arial" pitchFamily="34" charset="0"/>
                </a:rPr>
                <a:t>(s)</a:t>
              </a:r>
              <a:r>
                <a:rPr lang="pt-BR" sz="2000" b="1" i="1" dirty="0">
                  <a:latin typeface="Arial" pitchFamily="34" charset="0"/>
                  <a:cs typeface="Arial" pitchFamily="34" charset="0"/>
                </a:rPr>
                <a:t>  </a:t>
              </a:r>
              <a:r>
                <a:rPr lang="pt-BR" sz="2000" b="1" i="1" baseline="-25000" dirty="0">
                  <a:latin typeface="Arial" pitchFamily="34" charset="0"/>
                  <a:cs typeface="Arial" pitchFamily="34" charset="0"/>
                </a:rPr>
                <a:t>   </a:t>
              </a:r>
              <a:r>
                <a:rPr lang="pt-BR" sz="2000" b="1" i="1" dirty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l-GR" sz="2000" b="1" i="1" dirty="0">
                  <a:latin typeface="Arial" pitchFamily="34" charset="0"/>
                  <a:cs typeface="Arial" pitchFamily="34" charset="0"/>
                </a:rPr>
                <a:t>Δ</a:t>
              </a:r>
              <a:r>
                <a:rPr lang="pt-BR" sz="2000" b="1" i="1" dirty="0"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pt-BR" sz="2000" b="1" i="1" dirty="0" err="1">
                  <a:latin typeface="Arial" pitchFamily="34" charset="0"/>
                  <a:cs typeface="Arial" pitchFamily="34" charset="0"/>
                </a:rPr>
                <a:t>CaO</a:t>
              </a:r>
              <a:r>
                <a:rPr lang="pt-BR" sz="2000" b="1" i="1" baseline="-25000" dirty="0">
                  <a:latin typeface="Arial" pitchFamily="34" charset="0"/>
                  <a:cs typeface="Arial" pitchFamily="34" charset="0"/>
                </a:rPr>
                <a:t>(s)</a:t>
              </a:r>
              <a:r>
                <a:rPr lang="pt-BR" sz="2000" b="1" i="1" dirty="0">
                  <a:latin typeface="Arial" pitchFamily="34" charset="0"/>
                  <a:cs typeface="Arial" pitchFamily="34" charset="0"/>
                </a:rPr>
                <a:t> + CO</a:t>
              </a:r>
              <a:r>
                <a:rPr lang="pt-BR" sz="2000" b="1" i="1" baseline="-25000" dirty="0">
                  <a:latin typeface="Arial" pitchFamily="34" charset="0"/>
                  <a:cs typeface="Arial" pitchFamily="34" charset="0"/>
                </a:rPr>
                <a:t>2(g)</a:t>
              </a:r>
              <a:endParaRPr lang="pt-BR" sz="2000" b="1" i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Conector de seta reta 28"/>
            <p:cNvCxnSpPr/>
            <p:nvPr/>
          </p:nvCxnSpPr>
          <p:spPr>
            <a:xfrm>
              <a:off x="4621927" y="5731309"/>
              <a:ext cx="605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Balanceamento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08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0" y="-27384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3" name="Retângulo 2"/>
          <p:cNvSpPr/>
          <p:nvPr/>
        </p:nvSpPr>
        <p:spPr>
          <a:xfrm>
            <a:off x="323528" y="141277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SEMPRE DEVEMOS VERIFICAR SE A EQUAÇÃO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ESTÁ BALANCEADA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0" y="2546944"/>
            <a:ext cx="8803133" cy="387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858" y="-27384"/>
            <a:ext cx="9144000" cy="1119957"/>
          </a:xfrm>
          <a:prstGeom prst="rect">
            <a:avLst/>
          </a:prstGeom>
          <a:gradFill flip="none" rotWithShape="1">
            <a:gsLst>
              <a:gs pos="55000">
                <a:srgbClr val="A0A0A0"/>
              </a:gs>
              <a:gs pos="31000">
                <a:srgbClr val="8A8A8A"/>
              </a:gs>
              <a:gs pos="0">
                <a:srgbClr val="5F5F5F"/>
              </a:gs>
              <a:gs pos="0">
                <a:srgbClr val="FFFFFF"/>
              </a:gs>
              <a:gs pos="0">
                <a:srgbClr val="B2B2B2"/>
              </a:gs>
              <a:gs pos="0">
                <a:srgbClr val="292929"/>
              </a:gs>
              <a:gs pos="100000">
                <a:schemeClr val="tx1">
                  <a:lumMod val="29000"/>
                  <a:lumOff val="71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Balanceamento</a:t>
            </a:r>
            <a:endParaRPr lang="pt-BR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 flipV="1">
            <a:off x="55991" y="968557"/>
            <a:ext cx="9045148" cy="124015"/>
          </a:xfrm>
          <a:prstGeom prst="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 trans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98" y="61117"/>
            <a:ext cx="990498" cy="9916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pSp>
        <p:nvGrpSpPr>
          <p:cNvPr id="2" name="Grupo 23"/>
          <p:cNvGrpSpPr/>
          <p:nvPr/>
        </p:nvGrpSpPr>
        <p:grpSpPr>
          <a:xfrm>
            <a:off x="176096" y="6426779"/>
            <a:ext cx="1336881" cy="307777"/>
            <a:chOff x="176096" y="6426779"/>
            <a:chExt cx="1336881" cy="307777"/>
          </a:xfrm>
        </p:grpSpPr>
        <p:sp>
          <p:nvSpPr>
            <p:cNvPr id="25" name="CaixaDeTexto 24"/>
            <p:cNvSpPr txBox="1"/>
            <p:nvPr/>
          </p:nvSpPr>
          <p:spPr>
            <a:xfrm>
              <a:off x="176096" y="6426779"/>
              <a:ext cx="13368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/>
                <a:t>Page    09</a:t>
              </a:r>
              <a:endParaRPr lang="pt-BR" sz="14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59160" y="6576179"/>
              <a:ext cx="45719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6156176" y="6426779"/>
            <a:ext cx="2232248" cy="33855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ahoma" pitchFamily="34" charset="0"/>
                <a:cs typeface="Tahoma" pitchFamily="34" charset="0"/>
              </a:rPr>
              <a:t>Luciana Melo Almeida</a:t>
            </a:r>
            <a:endParaRPr lang="pt-BR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4" name="Grupo 21"/>
          <p:cNvGrpSpPr/>
          <p:nvPr/>
        </p:nvGrpSpPr>
        <p:grpSpPr>
          <a:xfrm>
            <a:off x="-45719" y="-147435"/>
            <a:ext cx="9146858" cy="6912768"/>
            <a:chOff x="0" y="-27384"/>
            <a:chExt cx="9146858" cy="6912768"/>
          </a:xfrm>
        </p:grpSpPr>
        <p:sp>
          <p:nvSpPr>
            <p:cNvPr id="23" name="Retângulo 22"/>
            <p:cNvSpPr/>
            <p:nvPr/>
          </p:nvSpPr>
          <p:spPr>
            <a:xfrm>
              <a:off x="0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18054" y="-23455"/>
              <a:ext cx="9125946" cy="691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18054" y="6839665"/>
              <a:ext cx="9128804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9095423" y="-27384"/>
              <a:ext cx="48577" cy="69127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8" y="1484784"/>
            <a:ext cx="88392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638</Words>
  <Application>Microsoft Office PowerPoint</Application>
  <PresentationFormat>Apresentação na tela (4:3)</PresentationFormat>
  <Paragraphs>158</Paragraphs>
  <Slides>25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Tema do Office</vt:lpstr>
      <vt:lpstr>Imagem de Bitmap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Exemplos</vt:lpstr>
      <vt:lpstr>     Exemplos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Reações químicas </vt:lpstr>
      <vt:lpstr>Apresentação do PowerPoint</vt:lpstr>
      <vt:lpstr>Apresentação do PowerPoint</vt:lpstr>
      <vt:lpstr>  </vt:lpstr>
    </vt:vector>
  </TitlesOfParts>
  <Company>MYHOME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luciana melo</cp:lastModifiedBy>
  <cp:revision>272</cp:revision>
  <dcterms:created xsi:type="dcterms:W3CDTF">2011-02-26T19:58:29Z</dcterms:created>
  <dcterms:modified xsi:type="dcterms:W3CDTF">2015-07-16T18:46:30Z</dcterms:modified>
</cp:coreProperties>
</file>